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2"/>
  </p:notesMasterIdLst>
  <p:sldIdLst>
    <p:sldId id="257" r:id="rId2"/>
    <p:sldId id="258" r:id="rId3"/>
    <p:sldId id="281" r:id="rId4"/>
    <p:sldId id="278" r:id="rId5"/>
    <p:sldId id="269" r:id="rId6"/>
    <p:sldId id="259" r:id="rId7"/>
    <p:sldId id="263" r:id="rId8"/>
    <p:sldId id="273" r:id="rId9"/>
    <p:sldId id="280" r:id="rId10"/>
    <p:sldId id="265" r:id="rId11"/>
    <p:sldId id="264" r:id="rId12"/>
    <p:sldId id="270" r:id="rId13"/>
    <p:sldId id="267" r:id="rId14"/>
    <p:sldId id="266" r:id="rId15"/>
    <p:sldId id="282" r:id="rId16"/>
    <p:sldId id="275" r:id="rId17"/>
    <p:sldId id="274" r:id="rId18"/>
    <p:sldId id="276" r:id="rId19"/>
    <p:sldId id="277" r:id="rId20"/>
    <p:sldId id="283" r:id="rId21"/>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a:srgbClr val="DBD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87"/>
    <p:restoredTop sz="93646"/>
  </p:normalViewPr>
  <p:slideViewPr>
    <p:cSldViewPr snapToGrid="0" snapToObjects="1">
      <p:cViewPr>
        <p:scale>
          <a:sx n="175" d="100"/>
          <a:sy n="175" d="100"/>
        </p:scale>
        <p:origin x="1440" y="-216"/>
      </p:cViewPr>
      <p:guideLst>
        <p:guide orient="horz" pos="3168"/>
        <p:guide pos="2304"/>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5/9/23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a:t>
            </a:fld>
            <a:endParaRPr lang="en-US"/>
          </a:p>
        </p:txBody>
      </p:sp>
    </p:spTree>
    <p:extLst>
      <p:ext uri="{BB962C8B-B14F-4D97-AF65-F5344CB8AC3E}">
        <p14:creationId xmlns:p14="http://schemas.microsoft.com/office/powerpoint/2010/main" val="2888856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Discrimination decoding analysis </a:t>
            </a:r>
          </a:p>
          <a:p>
            <a:r>
              <a:rPr lang="en-US" dirty="0"/>
              <a:t>-RT </a:t>
            </a:r>
          </a:p>
          <a:p>
            <a:pPr marL="171450" indent="-171450">
              <a:buFontTx/>
              <a:buChar char="-"/>
            </a:pPr>
            <a:r>
              <a:rPr lang="en-US" dirty="0"/>
              <a:t>VE is diff from </a:t>
            </a:r>
            <a:r>
              <a:rPr lang="en-US" dirty="0" err="1"/>
              <a:t>discrim</a:t>
            </a:r>
            <a:r>
              <a:rPr lang="en-US" dirty="0"/>
              <a:t> </a:t>
            </a:r>
          </a:p>
          <a:p>
            <a:pPr marL="171450" indent="-171450">
              <a:buFontTx/>
              <a:buChar char="-"/>
            </a:pPr>
            <a:endParaRPr lang="en-US" dirty="0"/>
          </a:p>
          <a:p>
            <a:pPr marL="171450" indent="-171450">
              <a:buFontTx/>
              <a:buChar char="-"/>
            </a:pPr>
            <a:endParaRPr lang="en-US" dirty="0"/>
          </a:p>
          <a:p>
            <a:pPr marL="171450" indent="-171450">
              <a:buFontTx/>
              <a:buChar char="-"/>
            </a:pPr>
            <a:r>
              <a:rPr lang="en-US" dirty="0"/>
              <a:t>Is the </a:t>
            </a:r>
            <a:r>
              <a:rPr lang="en-US" dirty="0" err="1"/>
              <a:t>interreliabilty</a:t>
            </a:r>
            <a:r>
              <a:rPr lang="en-US" dirty="0"/>
              <a:t> between </a:t>
            </a:r>
            <a:r>
              <a:rPr lang="en-US" dirty="0" err="1"/>
              <a:t>discrim</a:t>
            </a:r>
            <a:r>
              <a:rPr lang="en-US" dirty="0"/>
              <a:t> PC 125 x </a:t>
            </a:r>
            <a:r>
              <a:rPr lang="en-US" dirty="0" err="1"/>
              <a:t>Discrim</a:t>
            </a:r>
            <a:r>
              <a:rPr lang="en-US" dirty="0"/>
              <a:t> PC 125 </a:t>
            </a:r>
          </a:p>
          <a:p>
            <a:pPr marL="171450" indent="-171450">
              <a:buFontTx/>
              <a:buChar char="-"/>
            </a:pPr>
            <a:endParaRPr lang="en-US" dirty="0"/>
          </a:p>
          <a:p>
            <a:pPr marL="171450" indent="-171450">
              <a:buFontTx/>
              <a:buChar char="-"/>
            </a:pPr>
            <a:r>
              <a:rPr lang="en-US" dirty="0"/>
              <a:t>Fix the order of the conditions so that across the diagonals it’s the same comparisons and average matrix across the diagonal </a:t>
            </a:r>
          </a:p>
          <a:p>
            <a:pPr marL="171450" indent="-171450">
              <a:buFontTx/>
              <a:buChar char="-"/>
            </a:pPr>
            <a:endParaRPr lang="en-US" dirty="0"/>
          </a:p>
          <a:p>
            <a:pPr marL="171450" indent="-171450">
              <a:buFontTx/>
              <a:buChar char="-"/>
            </a:pPr>
            <a:r>
              <a:rPr lang="en-US" dirty="0"/>
              <a:t>Within duration across task comparison </a:t>
            </a:r>
          </a:p>
        </p:txBody>
      </p:sp>
      <p:sp>
        <p:nvSpPr>
          <p:cNvPr id="4" name="Slide Number Placeholder 3"/>
          <p:cNvSpPr>
            <a:spLocks noGrp="1"/>
          </p:cNvSpPr>
          <p:nvPr>
            <p:ph type="sldNum" sz="quarter" idx="5"/>
          </p:nvPr>
        </p:nvSpPr>
        <p:spPr/>
        <p:txBody>
          <a:bodyPr/>
          <a:lstStyle/>
          <a:p>
            <a:fld id="{2ADC201D-00FC-B449-9E60-0EA9A8E5564B}" type="slidenum">
              <a:rPr lang="en-US" smtClean="0"/>
              <a:t>14</a:t>
            </a:fld>
            <a:endParaRPr lang="en-US"/>
          </a:p>
        </p:txBody>
      </p:sp>
    </p:spTree>
    <p:extLst>
      <p:ext uri="{BB962C8B-B14F-4D97-AF65-F5344CB8AC3E}">
        <p14:creationId xmlns:p14="http://schemas.microsoft.com/office/powerpoint/2010/main" val="2828439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Make the text all white </a:t>
            </a:r>
          </a:p>
        </p:txBody>
      </p:sp>
      <p:sp>
        <p:nvSpPr>
          <p:cNvPr id="4" name="Slide Number Placeholder 3"/>
          <p:cNvSpPr>
            <a:spLocks noGrp="1"/>
          </p:cNvSpPr>
          <p:nvPr>
            <p:ph type="sldNum" sz="quarter" idx="5"/>
          </p:nvPr>
        </p:nvSpPr>
        <p:spPr/>
        <p:txBody>
          <a:bodyPr/>
          <a:lstStyle/>
          <a:p>
            <a:fld id="{2ADC201D-00FC-B449-9E60-0EA9A8E5564B}" type="slidenum">
              <a:rPr lang="en-US" smtClean="0"/>
              <a:t>15</a:t>
            </a:fld>
            <a:endParaRPr lang="en-US"/>
          </a:p>
        </p:txBody>
      </p:sp>
    </p:spTree>
    <p:extLst>
      <p:ext uri="{BB962C8B-B14F-4D97-AF65-F5344CB8AC3E}">
        <p14:creationId xmlns:p14="http://schemas.microsoft.com/office/powerpoint/2010/main" val="2545663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16</a:t>
            </a:fld>
            <a:endParaRPr lang="en-US"/>
          </a:p>
        </p:txBody>
      </p:sp>
    </p:spTree>
    <p:extLst>
      <p:ext uri="{BB962C8B-B14F-4D97-AF65-F5344CB8AC3E}">
        <p14:creationId xmlns:p14="http://schemas.microsoft.com/office/powerpoint/2010/main" val="3983445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17</a:t>
            </a:fld>
            <a:endParaRPr lang="en-US"/>
          </a:p>
        </p:txBody>
      </p:sp>
    </p:spTree>
    <p:extLst>
      <p:ext uri="{BB962C8B-B14F-4D97-AF65-F5344CB8AC3E}">
        <p14:creationId xmlns:p14="http://schemas.microsoft.com/office/powerpoint/2010/main" val="2193552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18</a:t>
            </a:fld>
            <a:endParaRPr lang="en-US"/>
          </a:p>
        </p:txBody>
      </p:sp>
    </p:spTree>
    <p:extLst>
      <p:ext uri="{BB962C8B-B14F-4D97-AF65-F5344CB8AC3E}">
        <p14:creationId xmlns:p14="http://schemas.microsoft.com/office/powerpoint/2010/main" val="1157150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19</a:t>
            </a:fld>
            <a:endParaRPr lang="en-US"/>
          </a:p>
        </p:txBody>
      </p:sp>
    </p:spTree>
    <p:extLst>
      <p:ext uri="{BB962C8B-B14F-4D97-AF65-F5344CB8AC3E}">
        <p14:creationId xmlns:p14="http://schemas.microsoft.com/office/powerpoint/2010/main" val="1585170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Remove the </a:t>
            </a:r>
            <a:r>
              <a:rPr lang="en-US"/>
              <a:t>intercept for B, C, D</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390753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 split matrix and residual matrix </a:t>
            </a:r>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3024190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A. Remove the 0.5 labels on the x axis </a:t>
            </a:r>
          </a:p>
          <a:p>
            <a:r>
              <a:rPr lang="en-US" dirty="0"/>
              <a:t>Remove duration titles and make it a legend inset in 1000 ms plot </a:t>
            </a:r>
          </a:p>
          <a:p>
            <a:endParaRPr lang="en-US" dirty="0"/>
          </a:p>
          <a:p>
            <a:r>
              <a:rPr lang="en-US" dirty="0"/>
              <a:t>B. Make the fit line extend from -1 to 1</a:t>
            </a:r>
          </a:p>
          <a:p>
            <a:r>
              <a:rPr lang="en-US" dirty="0"/>
              <a:t>See if adding color helps but just try extending the line first </a:t>
            </a:r>
          </a:p>
          <a:p>
            <a:endParaRPr lang="en-US" dirty="0"/>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710445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Highlight the trial in A that is shown in B – have color of point match color of distribution; remove Kinect depth labeling and just put in figure text </a:t>
            </a:r>
          </a:p>
          <a:p>
            <a:r>
              <a:rPr lang="en-US" dirty="0"/>
              <a:t>Put the histograms on the same axis </a:t>
            </a:r>
          </a:p>
          <a:p>
            <a:endParaRPr lang="en-US" dirty="0"/>
          </a:p>
          <a:p>
            <a:r>
              <a:rPr lang="en-US" dirty="0"/>
              <a:t>Formula (d prime) – diff between z scored estimates/std * see what we did and add that in </a:t>
            </a:r>
            <a:r>
              <a:rPr lang="en-US" dirty="0">
                <a:sym typeface="Wingdings" pitchFamily="2" charset="2"/>
              </a:rPr>
              <a:t> if its just diff between verbal estimate formula is not needed; panel b is only useful if we are dividing by std dev </a:t>
            </a:r>
          </a:p>
          <a:p>
            <a:endParaRPr lang="en-US" dirty="0">
              <a:sym typeface="Wingdings" pitchFamily="2" charset="2"/>
            </a:endParaRPr>
          </a:p>
          <a:p>
            <a:r>
              <a:rPr lang="en-US" dirty="0">
                <a:sym typeface="Wingdings" pitchFamily="2" charset="2"/>
              </a:rPr>
              <a:t>F. Bigger separation between Kinect and VE; add legend for open and filled in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65644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sym typeface="Wingdings" pitchFamily="2" charset="2"/>
              </a:rPr>
              <a:t>A-D: delete veer other tick mark on x axis </a:t>
            </a:r>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3878515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Try with natural log function </a:t>
            </a:r>
          </a:p>
          <a:p>
            <a:r>
              <a:rPr lang="en-US" dirty="0"/>
              <a:t>Power function </a:t>
            </a:r>
          </a:p>
          <a:p>
            <a:r>
              <a:rPr lang="en-US" dirty="0"/>
              <a:t>Do same </a:t>
            </a:r>
            <a:r>
              <a:rPr lang="en-US" dirty="0" err="1"/>
              <a:t>fischers</a:t>
            </a:r>
            <a:r>
              <a:rPr lang="en-US" dirty="0"/>
              <a:t> r test comparison between linear and nonlinear fit </a:t>
            </a:r>
          </a:p>
        </p:txBody>
      </p:sp>
      <p:sp>
        <p:nvSpPr>
          <p:cNvPr id="4" name="Slide Number Placeholder 3"/>
          <p:cNvSpPr>
            <a:spLocks noGrp="1"/>
          </p:cNvSpPr>
          <p:nvPr>
            <p:ph type="sldNum" sz="quarter" idx="5"/>
          </p:nvPr>
        </p:nvSpPr>
        <p:spPr/>
        <p:txBody>
          <a:bodyPr/>
          <a:lstStyle/>
          <a:p>
            <a:fld id="{2ADC201D-00FC-B449-9E60-0EA9A8E5564B}" type="slidenum">
              <a:rPr lang="en-US" smtClean="0"/>
              <a:t>10</a:t>
            </a:fld>
            <a:endParaRPr lang="en-US"/>
          </a:p>
        </p:txBody>
      </p:sp>
    </p:spTree>
    <p:extLst>
      <p:ext uri="{BB962C8B-B14F-4D97-AF65-F5344CB8AC3E}">
        <p14:creationId xmlns:p14="http://schemas.microsoft.com/office/powerpoint/2010/main" val="1872038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Put legend in the top right of the whole fig with the duration + color </a:t>
            </a:r>
          </a:p>
          <a:p>
            <a:endParaRPr lang="en-US" dirty="0"/>
          </a:p>
          <a:p>
            <a:endParaRPr lang="en-US" dirty="0"/>
          </a:p>
          <a:p>
            <a:r>
              <a:rPr lang="en-US" dirty="0"/>
              <a:t>Full equation and r^2 </a:t>
            </a:r>
          </a:p>
          <a:p>
            <a:r>
              <a:rPr lang="en-US" dirty="0"/>
              <a:t>Restrict range on y axis </a:t>
            </a:r>
          </a:p>
          <a:p>
            <a:r>
              <a:rPr lang="en-US" dirty="0"/>
              <a:t>Add raw 125ms Rt x VE difference </a:t>
            </a:r>
          </a:p>
        </p:txBody>
      </p:sp>
      <p:sp>
        <p:nvSpPr>
          <p:cNvPr id="4" name="Slide Number Placeholder 3"/>
          <p:cNvSpPr>
            <a:spLocks noGrp="1"/>
          </p:cNvSpPr>
          <p:nvPr>
            <p:ph type="sldNum" sz="quarter" idx="5"/>
          </p:nvPr>
        </p:nvSpPr>
        <p:spPr/>
        <p:txBody>
          <a:bodyPr/>
          <a:lstStyle/>
          <a:p>
            <a:fld id="{2ADC201D-00FC-B449-9E60-0EA9A8E5564B}" type="slidenum">
              <a:rPr lang="en-US" smtClean="0"/>
              <a:t>11</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color scheme </a:t>
            </a:r>
          </a:p>
          <a:p>
            <a:endParaRPr lang="en-US" dirty="0"/>
          </a:p>
          <a:p>
            <a:pPr marL="171450" indent="-171450">
              <a:buFontTx/>
              <a:buChar char="-"/>
            </a:pPr>
            <a:r>
              <a:rPr lang="en-US" dirty="0"/>
              <a:t>Blue and red; need colors to be brighter at the edges </a:t>
            </a:r>
          </a:p>
          <a:p>
            <a:pPr marL="171450" indent="-171450">
              <a:buFontTx/>
              <a:buChar char="-"/>
            </a:pPr>
            <a:endParaRPr lang="en-US" dirty="0"/>
          </a:p>
          <a:p>
            <a:pPr marL="171450" indent="-171450">
              <a:buFontTx/>
              <a:buChar char="-"/>
            </a:pPr>
            <a:endParaRPr lang="en-US" dirty="0"/>
          </a:p>
          <a:p>
            <a:pPr marL="171450" indent="-171450">
              <a:buFontTx/>
              <a:buChar char="-"/>
            </a:pPr>
            <a:r>
              <a:rPr lang="en-US" dirty="0"/>
              <a:t>Compare r values in diagonals and off diagonals (</a:t>
            </a:r>
            <a:r>
              <a:rPr lang="en-US" dirty="0" err="1"/>
              <a:t>fichers</a:t>
            </a:r>
            <a:r>
              <a:rPr lang="en-US" dirty="0"/>
              <a:t> test) </a:t>
            </a:r>
            <a:r>
              <a:rPr lang="en-US" dirty="0">
                <a:sym typeface="Wingdings" pitchFamily="2" charset="2"/>
              </a:rPr>
              <a:t> RT @ 250 wont work </a:t>
            </a:r>
            <a:r>
              <a:rPr lang="en-US" dirty="0" err="1">
                <a:sym typeface="Wingdings" pitchFamily="2" charset="2"/>
              </a:rPr>
              <a:t>bc</a:t>
            </a:r>
            <a:r>
              <a:rPr lang="en-US" dirty="0">
                <a:sym typeface="Wingdings" pitchFamily="2" charset="2"/>
              </a:rPr>
              <a:t> its verry </a:t>
            </a:r>
            <a:r>
              <a:rPr lang="en-US" dirty="0" err="1">
                <a:sym typeface="Wingdings" pitchFamily="2" charset="2"/>
              </a:rPr>
              <a:t>simt</a:t>
            </a:r>
            <a:r>
              <a:rPr lang="en-US" dirty="0">
                <a:sym typeface="Wingdings" pitchFamily="2" charset="2"/>
              </a:rPr>
              <a:t> o </a:t>
            </a:r>
            <a:r>
              <a:rPr lang="en-US" dirty="0" err="1">
                <a:sym typeface="Wingdings" pitchFamily="2" charset="2"/>
              </a:rPr>
              <a:t>corr</a:t>
            </a:r>
            <a:r>
              <a:rPr lang="en-US" dirty="0">
                <a:sym typeface="Wingdings" pitchFamily="2" charset="2"/>
              </a:rPr>
              <a:t> between but try every pairwise </a:t>
            </a:r>
          </a:p>
          <a:p>
            <a:pPr marL="171450" indent="-171450">
              <a:buFontTx/>
              <a:buChar char="-"/>
            </a:pPr>
            <a:r>
              <a:rPr lang="en-US" dirty="0">
                <a:sym typeface="Wingdings" pitchFamily="2" charset="2"/>
              </a:rPr>
              <a:t>Mark that significance by putting something in the box along the main diagonal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2430727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5/9/23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5/9/23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5/9/23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5/9/23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5/9/23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5/9/23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8.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0.png"/><Relationship Id="rId10" Type="http://schemas.openxmlformats.org/officeDocument/2006/relationships/image" Target="../media/image47.png"/><Relationship Id="rId4" Type="http://schemas.openxmlformats.org/officeDocument/2006/relationships/image" Target="../media/image29.png"/><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5793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Verbal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2823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19869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382282" y="6309838"/>
            <a:ext cx="3744496" cy="1508105"/>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One-dimensional polynomial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468950" y="5841791"/>
            <a:ext cx="2870537" cy="2036883"/>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3" y="9851336"/>
              <a:ext cx="1353311" cy="1108722"/>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20" y="7244202"/>
              <a:ext cx="3749039" cy="762247"/>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9" y="8197594"/>
              <a:ext cx="854575"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7" y="7616475"/>
              <a:ext cx="854575" cy="191254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7" name="TextBox 36">
              <a:extLst>
                <a:ext uri="{FF2B5EF4-FFF2-40B4-BE49-F238E27FC236}">
                  <a16:creationId xmlns:a16="http://schemas.microsoft.com/office/drawing/2014/main" id="{5D57067A-01F5-C060-A5F2-EEE6E424CFD6}"/>
                </a:ext>
              </a:extLst>
            </p:cNvPr>
            <p:cNvSpPr txBox="1"/>
            <p:nvPr/>
          </p:nvSpPr>
          <p:spPr>
            <a:xfrm>
              <a:off x="8642873" y="10841302"/>
              <a:ext cx="854575" cy="1413622"/>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146711" y="10206484"/>
              <a:ext cx="135331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467060" y="1574423"/>
            <a:ext cx="2194245" cy="219424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2782447" y="1686759"/>
            <a:ext cx="3604896" cy="2031313"/>
            <a:chOff x="1787524" y="5429250"/>
            <a:chExt cx="18024478" cy="10156566"/>
          </a:xfrm>
        </p:grpSpPr>
        <p:grpSp>
          <p:nvGrpSpPr>
            <p:cNvPr id="53" name="Group 52">
              <a:extLst>
                <a:ext uri="{FF2B5EF4-FFF2-40B4-BE49-F238E27FC236}">
                  <a16:creationId xmlns:a16="http://schemas.microsoft.com/office/drawing/2014/main" id="{22BC49FC-B1F4-C76D-51B1-D25F93CC0DB4}"/>
                </a:ext>
              </a:extLst>
            </p:cNvPr>
            <p:cNvGrpSpPr/>
            <p:nvPr/>
          </p:nvGrpSpPr>
          <p:grpSpPr>
            <a:xfrm>
              <a:off x="11322050" y="5846435"/>
              <a:ext cx="8489952" cy="8504565"/>
              <a:chOff x="11322050" y="5846435"/>
              <a:chExt cx="8489952" cy="8504565"/>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6"/>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sp>
            <p:nvSpPr>
              <p:cNvPr id="62" name="TextBox 61">
                <a:extLst>
                  <a:ext uri="{FF2B5EF4-FFF2-40B4-BE49-F238E27FC236}">
                    <a16:creationId xmlns:a16="http://schemas.microsoft.com/office/drawing/2014/main" id="{16DFE9A8-ABC7-9EE0-F771-4A91509AB4BC}"/>
                  </a:ext>
                </a:extLst>
              </p:cNvPr>
              <p:cNvSpPr txBox="1"/>
              <p:nvPr/>
            </p:nvSpPr>
            <p:spPr>
              <a:xfrm>
                <a:off x="11322050" y="5846435"/>
                <a:ext cx="7747002" cy="892550"/>
              </a:xfrm>
              <a:prstGeom prst="rect">
                <a:avLst/>
              </a:prstGeom>
              <a:noFill/>
            </p:spPr>
            <p:txBody>
              <a:bodyPr wrap="square" rtlCol="0">
                <a:spAutoFit/>
              </a:bodyPr>
              <a:lstStyle/>
              <a:p>
                <a:pPr algn="ctr"/>
                <a:r>
                  <a:rPr lang="en-US" sz="560" u="sng" dirty="0">
                    <a:latin typeface="Arial" panose="020B0604020202020204" pitchFamily="34" charset="0"/>
                    <a:cs typeface="Arial" panose="020B0604020202020204" pitchFamily="34" charset="0"/>
                  </a:rPr>
                  <a:t>Stimulus 1 Verbal Estimates</a:t>
                </a:r>
              </a:p>
            </p:txBody>
          </p:sp>
        </p:grpSp>
        <p:grpSp>
          <p:nvGrpSpPr>
            <p:cNvPr id="54" name="Group 53">
              <a:extLst>
                <a:ext uri="{FF2B5EF4-FFF2-40B4-BE49-F238E27FC236}">
                  <a16:creationId xmlns:a16="http://schemas.microsoft.com/office/drawing/2014/main" id="{42B9929E-4AFE-B4BD-07EB-DB1C7D3E2DC9}"/>
                </a:ext>
              </a:extLst>
            </p:cNvPr>
            <p:cNvGrpSpPr/>
            <p:nvPr/>
          </p:nvGrpSpPr>
          <p:grpSpPr>
            <a:xfrm>
              <a:off x="1787524" y="5429250"/>
              <a:ext cx="9280526" cy="8921750"/>
              <a:chOff x="1787524" y="5429250"/>
              <a:chExt cx="9280526" cy="8921750"/>
            </a:xfrm>
          </p:grpSpPr>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7"/>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7" name="TextBox 56">
                <a:extLst>
                  <a:ext uri="{FF2B5EF4-FFF2-40B4-BE49-F238E27FC236}">
                    <a16:creationId xmlns:a16="http://schemas.microsoft.com/office/drawing/2014/main" id="{F758B313-D720-9B55-B162-8F87F7E02177}"/>
                  </a:ext>
                </a:extLst>
              </p:cNvPr>
              <p:cNvSpPr txBox="1"/>
              <p:nvPr/>
            </p:nvSpPr>
            <p:spPr>
              <a:xfrm>
                <a:off x="2616199" y="5859790"/>
                <a:ext cx="7747001" cy="892550"/>
              </a:xfrm>
              <a:prstGeom prst="rect">
                <a:avLst/>
              </a:prstGeom>
              <a:noFill/>
            </p:spPr>
            <p:txBody>
              <a:bodyPr wrap="square" rtlCol="0">
                <a:spAutoFit/>
              </a:bodyPr>
              <a:lstStyle/>
              <a:p>
                <a:pPr algn="ctr"/>
                <a:r>
                  <a:rPr lang="en-US" sz="560" u="sng" dirty="0">
                    <a:latin typeface="Arial" panose="020B0604020202020204" pitchFamily="34" charset="0"/>
                    <a:cs typeface="Arial" panose="020B0604020202020204" pitchFamily="34" charset="0"/>
                  </a:rPr>
                  <a:t>Stimulus 0 Verbal Estimates</a:t>
                </a:r>
              </a:p>
            </p:txBody>
          </p:sp>
          <p:sp>
            <p:nvSpPr>
              <p:cNvPr id="58" name="Rounded Rectangle 57">
                <a:extLst>
                  <a:ext uri="{FF2B5EF4-FFF2-40B4-BE49-F238E27FC236}">
                    <a16:creationId xmlns:a16="http://schemas.microsoft.com/office/drawing/2014/main" id="{2A9A906B-CF1E-76B0-B893-0E05D24AF92A}"/>
                  </a:ext>
                </a:extLst>
              </p:cNvPr>
              <p:cNvSpPr/>
              <p:nvPr/>
            </p:nvSpPr>
            <p:spPr>
              <a:xfrm>
                <a:off x="1911350" y="5429250"/>
                <a:ext cx="9156700" cy="89217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408625"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2602552"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B.</a:t>
            </a:r>
          </a:p>
        </p:txBody>
      </p:sp>
      <p:sp>
        <p:nvSpPr>
          <p:cNvPr id="70" name="TextBox 69">
            <a:extLst>
              <a:ext uri="{FF2B5EF4-FFF2-40B4-BE49-F238E27FC236}">
                <a16:creationId xmlns:a16="http://schemas.microsoft.com/office/drawing/2014/main" id="{3105DC3E-63DC-DD71-CB14-16BD056D94F6}"/>
              </a:ext>
            </a:extLst>
          </p:cNvPr>
          <p:cNvSpPr txBox="1"/>
          <p:nvPr/>
        </p:nvSpPr>
        <p:spPr>
          <a:xfrm>
            <a:off x="408625" y="5891794"/>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F.</a:t>
            </a:r>
          </a:p>
        </p:txBody>
      </p:sp>
      <p:pic>
        <p:nvPicPr>
          <p:cNvPr id="3" name="Picture 2" descr="Chart, scatter chart&#10;&#10;Description automatically generated">
            <a:extLst>
              <a:ext uri="{FF2B5EF4-FFF2-40B4-BE49-F238E27FC236}">
                <a16:creationId xmlns:a16="http://schemas.microsoft.com/office/drawing/2014/main" id="{462CF2C2-AC58-BBDF-940D-886310EF00AC}"/>
              </a:ext>
            </a:extLst>
          </p:cNvPr>
          <p:cNvPicPr>
            <a:picLocks noChangeAspect="1"/>
          </p:cNvPicPr>
          <p:nvPr/>
        </p:nvPicPr>
        <p:blipFill>
          <a:blip r:embed="rId8"/>
          <a:stretch>
            <a:fillRect/>
          </a:stretch>
        </p:blipFill>
        <p:spPr>
          <a:xfrm>
            <a:off x="476662" y="3651478"/>
            <a:ext cx="2288835" cy="2288835"/>
          </a:xfrm>
          <a:prstGeom prst="rect">
            <a:avLst/>
          </a:prstGeom>
        </p:spPr>
      </p:pic>
      <p:pic>
        <p:nvPicPr>
          <p:cNvPr id="5" name="Picture 4" descr="Chart, scatter chart&#10;&#10;Description automatically generated">
            <a:extLst>
              <a:ext uri="{FF2B5EF4-FFF2-40B4-BE49-F238E27FC236}">
                <a16:creationId xmlns:a16="http://schemas.microsoft.com/office/drawing/2014/main" id="{B2E49DC3-430C-C3AD-9FA6-44FA805AC819}"/>
              </a:ext>
            </a:extLst>
          </p:cNvPr>
          <p:cNvPicPr>
            <a:picLocks noChangeAspect="1"/>
          </p:cNvPicPr>
          <p:nvPr/>
        </p:nvPicPr>
        <p:blipFill>
          <a:blip r:embed="rId9"/>
          <a:stretch>
            <a:fillRect/>
          </a:stretch>
        </p:blipFill>
        <p:spPr>
          <a:xfrm>
            <a:off x="2653300" y="3638165"/>
            <a:ext cx="2288835" cy="2288835"/>
          </a:xfrm>
          <a:prstGeom prst="rect">
            <a:avLst/>
          </a:prstGeom>
        </p:spPr>
      </p:pic>
      <p:pic>
        <p:nvPicPr>
          <p:cNvPr id="7" name="Picture 6" descr="Chart, scatter chart&#10;&#10;Description automatically generated">
            <a:extLst>
              <a:ext uri="{FF2B5EF4-FFF2-40B4-BE49-F238E27FC236}">
                <a16:creationId xmlns:a16="http://schemas.microsoft.com/office/drawing/2014/main" id="{B9A84468-CF66-BAD3-3BD8-DA860C33EF5D}"/>
              </a:ext>
            </a:extLst>
          </p:cNvPr>
          <p:cNvPicPr>
            <a:picLocks noChangeAspect="1"/>
          </p:cNvPicPr>
          <p:nvPr/>
        </p:nvPicPr>
        <p:blipFill>
          <a:blip r:embed="rId10"/>
          <a:stretch>
            <a:fillRect/>
          </a:stretch>
        </p:blipFill>
        <p:spPr>
          <a:xfrm>
            <a:off x="4837943" y="3644206"/>
            <a:ext cx="2288835" cy="2288835"/>
          </a:xfrm>
          <a:prstGeom prst="rect">
            <a:avLst/>
          </a:prstGeom>
        </p:spPr>
      </p:pic>
      <p:sp>
        <p:nvSpPr>
          <p:cNvPr id="67" name="TextBox 66">
            <a:extLst>
              <a:ext uri="{FF2B5EF4-FFF2-40B4-BE49-F238E27FC236}">
                <a16:creationId xmlns:a16="http://schemas.microsoft.com/office/drawing/2014/main" id="{46F9E254-7FFF-6F93-4813-6A417C66517C}"/>
              </a:ext>
            </a:extLst>
          </p:cNvPr>
          <p:cNvSpPr txBox="1"/>
          <p:nvPr/>
        </p:nvSpPr>
        <p:spPr>
          <a:xfrm>
            <a:off x="408625" y="3756026"/>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4230283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60B56D-AC6F-AA68-5AE2-4348EDFC3A77}"/>
              </a:ext>
            </a:extLst>
          </p:cNvPr>
          <p:cNvSpPr txBox="1"/>
          <p:nvPr/>
        </p:nvSpPr>
        <p:spPr>
          <a:xfrm>
            <a:off x="254533" y="6212687"/>
            <a:ext cx="5994963"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discrimination response time as a function of verbal estimates from independent participants at 125ms C) 250ms and D) 1000ms</a:t>
            </a:r>
            <a:endParaRPr lang="en-US" sz="900" b="1" dirty="0">
              <a:latin typeface="Arial" panose="020B0604020202020204" pitchFamily="34" charset="0"/>
              <a:cs typeface="Arial" panose="020B0604020202020204" pitchFamily="34" charset="0"/>
            </a:endParaRPr>
          </a:p>
        </p:txBody>
      </p:sp>
      <p:grpSp>
        <p:nvGrpSpPr>
          <p:cNvPr id="30" name="Group 29">
            <a:extLst>
              <a:ext uri="{FF2B5EF4-FFF2-40B4-BE49-F238E27FC236}">
                <a16:creationId xmlns:a16="http://schemas.microsoft.com/office/drawing/2014/main" id="{2806F8A8-CEFF-3E44-9CF5-0B345E316AE4}"/>
              </a:ext>
            </a:extLst>
          </p:cNvPr>
          <p:cNvGrpSpPr/>
          <p:nvPr/>
        </p:nvGrpSpPr>
        <p:grpSpPr>
          <a:xfrm>
            <a:off x="3204937" y="244917"/>
            <a:ext cx="2822703" cy="3074846"/>
            <a:chOff x="65314" y="2714171"/>
            <a:chExt cx="2350861" cy="2580705"/>
          </a:xfrm>
        </p:grpSpPr>
        <p:pic>
          <p:nvPicPr>
            <p:cNvPr id="3" name="Picture 2">
              <a:extLst>
                <a:ext uri="{FF2B5EF4-FFF2-40B4-BE49-F238E27FC236}">
                  <a16:creationId xmlns:a16="http://schemas.microsoft.com/office/drawing/2014/main" id="{2B119DBB-6455-8142-9671-96D80E0087C6}"/>
                </a:ext>
              </a:extLst>
            </p:cNvPr>
            <p:cNvPicPr>
              <a:picLocks noChangeAspect="1"/>
            </p:cNvPicPr>
            <p:nvPr/>
          </p:nvPicPr>
          <p:blipFill rotWithShape="1">
            <a:blip r:embed="rId3"/>
            <a:srcRect r="8906"/>
            <a:stretch/>
          </p:blipFill>
          <p:spPr>
            <a:xfrm>
              <a:off x="65314" y="2714171"/>
              <a:ext cx="2350861" cy="2580705"/>
            </a:xfrm>
            <a:prstGeom prst="rect">
              <a:avLst/>
            </a:prstGeom>
          </p:spPr>
        </p:pic>
        <p:pic>
          <p:nvPicPr>
            <p:cNvPr id="12" name="Picture 11">
              <a:extLst>
                <a:ext uri="{FF2B5EF4-FFF2-40B4-BE49-F238E27FC236}">
                  <a16:creationId xmlns:a16="http://schemas.microsoft.com/office/drawing/2014/main" id="{4C329E62-8183-7C47-B0B9-F25802E6E93F}"/>
                </a:ext>
              </a:extLst>
            </p:cNvPr>
            <p:cNvPicPr>
              <a:picLocks noChangeAspect="1"/>
            </p:cNvPicPr>
            <p:nvPr/>
          </p:nvPicPr>
          <p:blipFill rotWithShape="1">
            <a:blip r:embed="rId3"/>
            <a:srcRect l="26234" t="14563" r="33970" b="80453"/>
            <a:stretch/>
          </p:blipFill>
          <p:spPr>
            <a:xfrm>
              <a:off x="1281058" y="3067520"/>
              <a:ext cx="1027011" cy="128625"/>
            </a:xfrm>
            <a:prstGeom prst="rect">
              <a:avLst/>
            </a:prstGeom>
          </p:spPr>
        </p:pic>
        <p:pic>
          <p:nvPicPr>
            <p:cNvPr id="13" name="Picture 12">
              <a:extLst>
                <a:ext uri="{FF2B5EF4-FFF2-40B4-BE49-F238E27FC236}">
                  <a16:creationId xmlns:a16="http://schemas.microsoft.com/office/drawing/2014/main" id="{BA21CB87-9681-884F-A774-F9442BA79466}"/>
                </a:ext>
              </a:extLst>
            </p:cNvPr>
            <p:cNvPicPr>
              <a:picLocks noChangeAspect="1"/>
            </p:cNvPicPr>
            <p:nvPr/>
          </p:nvPicPr>
          <p:blipFill rotWithShape="1">
            <a:blip r:embed="rId3"/>
            <a:srcRect l="70632" t="13915" r="12158" b="81198"/>
            <a:stretch/>
          </p:blipFill>
          <p:spPr>
            <a:xfrm>
              <a:off x="1893651" y="3191642"/>
              <a:ext cx="444142" cy="126124"/>
            </a:xfrm>
            <a:prstGeom prst="rect">
              <a:avLst/>
            </a:prstGeom>
          </p:spPr>
        </p:pic>
        <p:sp>
          <p:nvSpPr>
            <p:cNvPr id="14" name="Rectangle 13">
              <a:extLst>
                <a:ext uri="{FF2B5EF4-FFF2-40B4-BE49-F238E27FC236}">
                  <a16:creationId xmlns:a16="http://schemas.microsoft.com/office/drawing/2014/main" id="{81DEAB4F-9175-8945-B59F-039DB2FB8055}"/>
                </a:ext>
              </a:extLst>
            </p:cNvPr>
            <p:cNvSpPr/>
            <p:nvPr/>
          </p:nvSpPr>
          <p:spPr>
            <a:xfrm>
              <a:off x="743232" y="3067520"/>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7F27B6F9-4192-2F45-BFFC-53FE8B3EFCAD}"/>
              </a:ext>
            </a:extLst>
          </p:cNvPr>
          <p:cNvGrpSpPr/>
          <p:nvPr/>
        </p:nvGrpSpPr>
        <p:grpSpPr>
          <a:xfrm>
            <a:off x="304919" y="3199553"/>
            <a:ext cx="2822703" cy="3074846"/>
            <a:chOff x="2457607" y="2714170"/>
            <a:chExt cx="2350861" cy="2580705"/>
          </a:xfrm>
        </p:grpSpPr>
        <p:pic>
          <p:nvPicPr>
            <p:cNvPr id="6" name="Picture 5">
              <a:extLst>
                <a:ext uri="{FF2B5EF4-FFF2-40B4-BE49-F238E27FC236}">
                  <a16:creationId xmlns:a16="http://schemas.microsoft.com/office/drawing/2014/main" id="{C92C43B4-EA9F-9A40-B055-942E8803C352}"/>
                </a:ext>
              </a:extLst>
            </p:cNvPr>
            <p:cNvPicPr>
              <a:picLocks noChangeAspect="1"/>
            </p:cNvPicPr>
            <p:nvPr/>
          </p:nvPicPr>
          <p:blipFill rotWithShape="1">
            <a:blip r:embed="rId4"/>
            <a:srcRect r="8906"/>
            <a:stretch/>
          </p:blipFill>
          <p:spPr>
            <a:xfrm>
              <a:off x="2457607" y="2714170"/>
              <a:ext cx="2350861" cy="2580705"/>
            </a:xfrm>
            <a:prstGeom prst="rect">
              <a:avLst/>
            </a:prstGeom>
          </p:spPr>
        </p:pic>
        <p:pic>
          <p:nvPicPr>
            <p:cNvPr id="15" name="Picture 14">
              <a:extLst>
                <a:ext uri="{FF2B5EF4-FFF2-40B4-BE49-F238E27FC236}">
                  <a16:creationId xmlns:a16="http://schemas.microsoft.com/office/drawing/2014/main" id="{B0ACEE5D-A782-D44E-82BF-4D539B1C0E42}"/>
                </a:ext>
              </a:extLst>
            </p:cNvPr>
            <p:cNvPicPr>
              <a:picLocks noChangeAspect="1"/>
            </p:cNvPicPr>
            <p:nvPr/>
          </p:nvPicPr>
          <p:blipFill rotWithShape="1">
            <a:blip r:embed="rId4"/>
            <a:srcRect l="25862" t="13863" r="33050" b="80976"/>
            <a:stretch/>
          </p:blipFill>
          <p:spPr>
            <a:xfrm>
              <a:off x="3653096" y="3043998"/>
              <a:ext cx="1060355" cy="133195"/>
            </a:xfrm>
            <a:prstGeom prst="rect">
              <a:avLst/>
            </a:prstGeom>
          </p:spPr>
        </p:pic>
        <p:pic>
          <p:nvPicPr>
            <p:cNvPr id="16" name="Picture 15">
              <a:extLst>
                <a:ext uri="{FF2B5EF4-FFF2-40B4-BE49-F238E27FC236}">
                  <a16:creationId xmlns:a16="http://schemas.microsoft.com/office/drawing/2014/main" id="{E7907D52-3F06-EA40-BF54-E2D2058E0D98}"/>
                </a:ext>
              </a:extLst>
            </p:cNvPr>
            <p:cNvPicPr>
              <a:picLocks noChangeAspect="1"/>
            </p:cNvPicPr>
            <p:nvPr/>
          </p:nvPicPr>
          <p:blipFill rotWithShape="1">
            <a:blip r:embed="rId4"/>
            <a:srcRect l="70269" t="14659" r="12975" b="81424"/>
            <a:stretch/>
          </p:blipFill>
          <p:spPr>
            <a:xfrm>
              <a:off x="4265679" y="3206406"/>
              <a:ext cx="432426" cy="101099"/>
            </a:xfrm>
            <a:prstGeom prst="rect">
              <a:avLst/>
            </a:prstGeom>
          </p:spPr>
        </p:pic>
        <p:sp>
          <p:nvSpPr>
            <p:cNvPr id="17" name="Rectangle 16">
              <a:extLst>
                <a:ext uri="{FF2B5EF4-FFF2-40B4-BE49-F238E27FC236}">
                  <a16:creationId xmlns:a16="http://schemas.microsoft.com/office/drawing/2014/main" id="{1A7D7811-DCCD-9B4E-92F2-DA7B90CD7A74}"/>
                </a:ext>
              </a:extLst>
            </p:cNvPr>
            <p:cNvSpPr/>
            <p:nvPr/>
          </p:nvSpPr>
          <p:spPr>
            <a:xfrm>
              <a:off x="3119774" y="3076593"/>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95A65888-AC7C-AD4F-B5A0-3645D2E532BB}"/>
              </a:ext>
            </a:extLst>
          </p:cNvPr>
          <p:cNvGrpSpPr/>
          <p:nvPr/>
        </p:nvGrpSpPr>
        <p:grpSpPr>
          <a:xfrm>
            <a:off x="3223993" y="3199553"/>
            <a:ext cx="2822703" cy="3074846"/>
            <a:chOff x="4849901" y="2714170"/>
            <a:chExt cx="2350861" cy="2580705"/>
          </a:xfrm>
        </p:grpSpPr>
        <p:pic>
          <p:nvPicPr>
            <p:cNvPr id="11" name="Picture 10">
              <a:extLst>
                <a:ext uri="{FF2B5EF4-FFF2-40B4-BE49-F238E27FC236}">
                  <a16:creationId xmlns:a16="http://schemas.microsoft.com/office/drawing/2014/main" id="{BFD9C1BB-60B0-C645-989A-7E5EE99BF03B}"/>
                </a:ext>
              </a:extLst>
            </p:cNvPr>
            <p:cNvPicPr>
              <a:picLocks noChangeAspect="1"/>
            </p:cNvPicPr>
            <p:nvPr/>
          </p:nvPicPr>
          <p:blipFill rotWithShape="1">
            <a:blip r:embed="rId5"/>
            <a:srcRect r="8906"/>
            <a:stretch/>
          </p:blipFill>
          <p:spPr>
            <a:xfrm>
              <a:off x="4849901" y="2714170"/>
              <a:ext cx="2350861" cy="2580705"/>
            </a:xfrm>
            <a:prstGeom prst="rect">
              <a:avLst/>
            </a:prstGeom>
          </p:spPr>
        </p:pic>
        <p:pic>
          <p:nvPicPr>
            <p:cNvPr id="18" name="Picture 17">
              <a:extLst>
                <a:ext uri="{FF2B5EF4-FFF2-40B4-BE49-F238E27FC236}">
                  <a16:creationId xmlns:a16="http://schemas.microsoft.com/office/drawing/2014/main" id="{E8E3948A-DA32-014D-93F2-6E980019478F}"/>
                </a:ext>
              </a:extLst>
            </p:cNvPr>
            <p:cNvPicPr>
              <a:picLocks noChangeAspect="1"/>
            </p:cNvPicPr>
            <p:nvPr/>
          </p:nvPicPr>
          <p:blipFill rotWithShape="1">
            <a:blip r:embed="rId5"/>
            <a:srcRect l="70074" t="14779" r="12646" b="81977"/>
            <a:stretch/>
          </p:blipFill>
          <p:spPr>
            <a:xfrm>
              <a:off x="6658245" y="3223794"/>
              <a:ext cx="445939" cy="83711"/>
            </a:xfrm>
            <a:prstGeom prst="rect">
              <a:avLst/>
            </a:prstGeom>
          </p:spPr>
        </p:pic>
        <p:pic>
          <p:nvPicPr>
            <p:cNvPr id="19" name="Picture 18">
              <a:extLst>
                <a:ext uri="{FF2B5EF4-FFF2-40B4-BE49-F238E27FC236}">
                  <a16:creationId xmlns:a16="http://schemas.microsoft.com/office/drawing/2014/main" id="{C7712165-CF88-FE46-BAB5-937B4F5E8BF1}"/>
                </a:ext>
              </a:extLst>
            </p:cNvPr>
            <p:cNvPicPr>
              <a:picLocks noChangeAspect="1"/>
            </p:cNvPicPr>
            <p:nvPr/>
          </p:nvPicPr>
          <p:blipFill rotWithShape="1">
            <a:blip r:embed="rId5"/>
            <a:srcRect l="25524" t="14044" r="33388" b="80795"/>
            <a:stretch/>
          </p:blipFill>
          <p:spPr>
            <a:xfrm>
              <a:off x="6043829" y="3067520"/>
              <a:ext cx="1060355" cy="133195"/>
            </a:xfrm>
            <a:prstGeom prst="rect">
              <a:avLst/>
            </a:prstGeom>
          </p:spPr>
        </p:pic>
        <p:sp>
          <p:nvSpPr>
            <p:cNvPr id="20" name="Rectangle 19">
              <a:extLst>
                <a:ext uri="{FF2B5EF4-FFF2-40B4-BE49-F238E27FC236}">
                  <a16:creationId xmlns:a16="http://schemas.microsoft.com/office/drawing/2014/main" id="{E84744FB-7D4F-E048-A9ED-E3A1DDCC5680}"/>
                </a:ext>
              </a:extLst>
            </p:cNvPr>
            <p:cNvSpPr/>
            <p:nvPr/>
          </p:nvSpPr>
          <p:spPr>
            <a:xfrm>
              <a:off x="5506003" y="3067520"/>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084722-7925-8440-8681-73478F396176}"/>
              </a:ext>
            </a:extLst>
          </p:cNvPr>
          <p:cNvSpPr/>
          <p:nvPr/>
        </p:nvSpPr>
        <p:spPr>
          <a:xfrm>
            <a:off x="6046696" y="2883884"/>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160ECF9-8CEC-A946-B5CF-579104897506}"/>
              </a:ext>
            </a:extLst>
          </p:cNvPr>
          <p:cNvSpPr txBox="1"/>
          <p:nvPr/>
        </p:nvSpPr>
        <p:spPr>
          <a:xfrm>
            <a:off x="2436510" y="38931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25" name="TextBox 24">
            <a:extLst>
              <a:ext uri="{FF2B5EF4-FFF2-40B4-BE49-F238E27FC236}">
                <a16:creationId xmlns:a16="http://schemas.microsoft.com/office/drawing/2014/main" id="{37E54FB4-7271-B443-B01C-9703F0A6C6E4}"/>
              </a:ext>
            </a:extLst>
          </p:cNvPr>
          <p:cNvSpPr txBox="1"/>
          <p:nvPr/>
        </p:nvSpPr>
        <p:spPr>
          <a:xfrm>
            <a:off x="2457611" y="291586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26" name="TextBox 25">
            <a:extLst>
              <a:ext uri="{FF2B5EF4-FFF2-40B4-BE49-F238E27FC236}">
                <a16:creationId xmlns:a16="http://schemas.microsoft.com/office/drawing/2014/main" id="{7EDC23EB-BCEF-6B46-914D-C8E9A406E28B}"/>
              </a:ext>
            </a:extLst>
          </p:cNvPr>
          <p:cNvSpPr txBox="1"/>
          <p:nvPr/>
        </p:nvSpPr>
        <p:spPr>
          <a:xfrm>
            <a:off x="154748" y="334639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32" name="Picture 31">
            <a:extLst>
              <a:ext uri="{FF2B5EF4-FFF2-40B4-BE49-F238E27FC236}">
                <a16:creationId xmlns:a16="http://schemas.microsoft.com/office/drawing/2014/main" id="{683E7EFB-C6E5-4541-AC8B-E3F2E71D2974}"/>
              </a:ext>
            </a:extLst>
          </p:cNvPr>
          <p:cNvPicPr>
            <a:picLocks noChangeAspect="1"/>
          </p:cNvPicPr>
          <p:nvPr/>
        </p:nvPicPr>
        <p:blipFill rotWithShape="1">
          <a:blip r:embed="rId6"/>
          <a:srcRect r="8482"/>
          <a:stretch/>
        </p:blipFill>
        <p:spPr>
          <a:xfrm>
            <a:off x="326103" y="306433"/>
            <a:ext cx="2768086" cy="3024648"/>
          </a:xfrm>
          <a:prstGeom prst="rect">
            <a:avLst/>
          </a:prstGeom>
        </p:spPr>
      </p:pic>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FCFEEEB-19AC-E94A-8320-6BD6C9FC7668}"/>
              </a:ext>
            </a:extLst>
          </p:cNvPr>
          <p:cNvSpPr txBox="1"/>
          <p:nvPr/>
        </p:nvSpPr>
        <p:spPr>
          <a:xfrm>
            <a:off x="137981" y="440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205C1373-AFE9-6943-958E-A3C920F6BE1B}"/>
              </a:ext>
            </a:extLst>
          </p:cNvPr>
          <p:cNvPicPr>
            <a:picLocks noChangeAspect="1"/>
          </p:cNvPicPr>
          <p:nvPr/>
        </p:nvPicPr>
        <p:blipFill rotWithShape="1">
          <a:blip r:embed="rId6"/>
          <a:srcRect l="26521" t="14152" r="34112" b="79976"/>
          <a:stretch/>
        </p:blipFill>
        <p:spPr>
          <a:xfrm>
            <a:off x="1777494" y="642439"/>
            <a:ext cx="1190693" cy="177618"/>
          </a:xfrm>
          <a:prstGeom prst="rect">
            <a:avLst/>
          </a:prstGeom>
        </p:spPr>
      </p:pic>
      <p:pic>
        <p:nvPicPr>
          <p:cNvPr id="44" name="Picture 43">
            <a:extLst>
              <a:ext uri="{FF2B5EF4-FFF2-40B4-BE49-F238E27FC236}">
                <a16:creationId xmlns:a16="http://schemas.microsoft.com/office/drawing/2014/main" id="{9295DAA0-E86B-D949-B5DF-C53B47A26A69}"/>
              </a:ext>
            </a:extLst>
          </p:cNvPr>
          <p:cNvPicPr>
            <a:picLocks noChangeAspect="1"/>
          </p:cNvPicPr>
          <p:nvPr/>
        </p:nvPicPr>
        <p:blipFill rotWithShape="1">
          <a:blip r:embed="rId6"/>
          <a:srcRect l="70168" t="12274" r="8482" b="81098"/>
          <a:stretch/>
        </p:blipFill>
        <p:spPr>
          <a:xfrm>
            <a:off x="2465182" y="754990"/>
            <a:ext cx="645774" cy="200476"/>
          </a:xfrm>
          <a:prstGeom prst="rect">
            <a:avLst/>
          </a:prstGeom>
        </p:spPr>
      </p:pic>
      <p:sp>
        <p:nvSpPr>
          <p:cNvPr id="45" name="Rectangle 44">
            <a:extLst>
              <a:ext uri="{FF2B5EF4-FFF2-40B4-BE49-F238E27FC236}">
                <a16:creationId xmlns:a16="http://schemas.microsoft.com/office/drawing/2014/main" id="{5A768894-B144-EE49-ABFE-203A5BDF5ACB}"/>
              </a:ext>
            </a:extLst>
          </p:cNvPr>
          <p:cNvSpPr/>
          <p:nvPr/>
        </p:nvSpPr>
        <p:spPr>
          <a:xfrm>
            <a:off x="1392442" y="774510"/>
            <a:ext cx="958891" cy="7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B64A554A-C8A6-5742-A006-388A9C84DBD2}"/>
              </a:ext>
            </a:extLst>
          </p:cNvPr>
          <p:cNvSpPr txBox="1"/>
          <p:nvPr/>
        </p:nvSpPr>
        <p:spPr>
          <a:xfrm>
            <a:off x="3033582" y="44840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8" name="TextBox 47">
            <a:extLst>
              <a:ext uri="{FF2B5EF4-FFF2-40B4-BE49-F238E27FC236}">
                <a16:creationId xmlns:a16="http://schemas.microsoft.com/office/drawing/2014/main" id="{891D7C7E-B9BF-D241-A3F1-CF69C0F3B877}"/>
              </a:ext>
            </a:extLst>
          </p:cNvPr>
          <p:cNvSpPr txBox="1"/>
          <p:nvPr/>
        </p:nvSpPr>
        <p:spPr>
          <a:xfrm>
            <a:off x="3033582" y="334859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Tree>
    <p:extLst>
      <p:ext uri="{BB962C8B-B14F-4D97-AF65-F5344CB8AC3E}">
        <p14:creationId xmlns:p14="http://schemas.microsoft.com/office/powerpoint/2010/main" val="1461343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A487-6885-C706-55EF-9FD20A04736F}"/>
              </a:ext>
            </a:extLst>
          </p:cNvPr>
          <p:cNvSpPr>
            <a:spLocks noGrp="1"/>
          </p:cNvSpPr>
          <p:nvPr>
            <p:ph type="title"/>
          </p:nvPr>
        </p:nvSpPr>
        <p:spPr/>
        <p:txBody>
          <a:bodyPr/>
          <a:lstStyle/>
          <a:p>
            <a:r>
              <a:rPr lang="en-US" dirty="0"/>
              <a:t>Discrimination split matrix</a:t>
            </a:r>
          </a:p>
        </p:txBody>
      </p:sp>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78C08819-C097-52C0-DF39-031A789B3135}"/>
              </a:ext>
            </a:extLst>
          </p:cNvPr>
          <p:cNvGrpSpPr/>
          <p:nvPr/>
        </p:nvGrpSpPr>
        <p:grpSpPr>
          <a:xfrm>
            <a:off x="23320" y="2201332"/>
            <a:ext cx="6763732" cy="5705075"/>
            <a:chOff x="51671" y="2201332"/>
            <a:chExt cx="7271266" cy="5940899"/>
          </a:xfrm>
        </p:grpSpPr>
        <p:sp>
          <p:nvSpPr>
            <p:cNvPr id="12" name="TextBox 11">
              <a:extLst>
                <a:ext uri="{FF2B5EF4-FFF2-40B4-BE49-F238E27FC236}">
                  <a16:creationId xmlns:a16="http://schemas.microsoft.com/office/drawing/2014/main" id="{F5E72FDB-FBBB-A570-5662-7C28AD7DB8CD}"/>
                </a:ext>
              </a:extLst>
            </p:cNvPr>
            <p:cNvSpPr txBox="1"/>
            <p:nvPr/>
          </p:nvSpPr>
          <p:spPr>
            <a:xfrm>
              <a:off x="710867" y="7865232"/>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5" y="3456335"/>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8" y="6016237"/>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6426"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5"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4"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4"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81" y="5742077"/>
              <a:ext cx="54319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8" y="6761775"/>
              <a:ext cx="5595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1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5"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5"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2"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5"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2"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1"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5" y="4340852"/>
              <a:ext cx="62204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076816" y="432779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5" y="5154472"/>
              <a:ext cx="6941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084772" y="5146092"/>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40347"/>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D95B26-BFD6-1063-8B35-650ACAE50A9C}"/>
                </a:ext>
              </a:extLst>
            </p:cNvPr>
            <p:cNvSpPr/>
            <p:nvPr/>
          </p:nvSpPr>
          <p:spPr>
            <a:xfrm>
              <a:off x="4217716"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50960"/>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23737" y="462413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Tree>
    <p:extLst>
      <p:ext uri="{BB962C8B-B14F-4D97-AF65-F5344CB8AC3E}">
        <p14:creationId xmlns:p14="http://schemas.microsoft.com/office/powerpoint/2010/main" val="2764534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8" name="Picture 67" descr="Chart&#10;&#10;Description automatically generated with low confidence">
            <a:extLst>
              <a:ext uri="{FF2B5EF4-FFF2-40B4-BE49-F238E27FC236}">
                <a16:creationId xmlns:a16="http://schemas.microsoft.com/office/drawing/2014/main" id="{CCFC2B8F-530E-DE20-111F-3543C3373085}"/>
              </a:ext>
            </a:extLst>
          </p:cNvPr>
          <p:cNvPicPr>
            <a:picLocks noChangeAspect="1"/>
          </p:cNvPicPr>
          <p:nvPr/>
        </p:nvPicPr>
        <p:blipFill rotWithShape="1">
          <a:blip r:embed="rId2"/>
          <a:srcRect l="6494" t="49895" r="56706" b="12748"/>
          <a:stretch/>
        </p:blipFill>
        <p:spPr>
          <a:xfrm>
            <a:off x="1149881" y="2879869"/>
            <a:ext cx="3088098" cy="3134851"/>
          </a:xfrm>
          <a:prstGeom prst="rect">
            <a:avLst/>
          </a:prstGeom>
        </p:spPr>
      </p:pic>
      <p:pic>
        <p:nvPicPr>
          <p:cNvPr id="70" name="Picture 69" descr="Chart&#10;&#10;Description automatically generated with low confidence">
            <a:extLst>
              <a:ext uri="{FF2B5EF4-FFF2-40B4-BE49-F238E27FC236}">
                <a16:creationId xmlns:a16="http://schemas.microsoft.com/office/drawing/2014/main" id="{9FCC6104-0008-ACC5-711F-DEA578923800}"/>
              </a:ext>
            </a:extLst>
          </p:cNvPr>
          <p:cNvPicPr>
            <a:picLocks noChangeAspect="1"/>
          </p:cNvPicPr>
          <p:nvPr/>
        </p:nvPicPr>
        <p:blipFill rotWithShape="1">
          <a:blip r:embed="rId2"/>
          <a:srcRect l="78023" t="18371" r="16280" b="18438"/>
          <a:stretch/>
        </p:blipFill>
        <p:spPr>
          <a:xfrm>
            <a:off x="5920556" y="2172907"/>
            <a:ext cx="478061" cy="5302596"/>
          </a:xfrm>
          <a:prstGeom prst="rect">
            <a:avLst/>
          </a:prstGeom>
        </p:spPr>
      </p:pic>
      <p:sp>
        <p:nvSpPr>
          <p:cNvPr id="71" name="TextBox 70">
            <a:extLst>
              <a:ext uri="{FF2B5EF4-FFF2-40B4-BE49-F238E27FC236}">
                <a16:creationId xmlns:a16="http://schemas.microsoft.com/office/drawing/2014/main" id="{47EC7CA3-8AC6-CA8B-D381-073EC8820B0A}"/>
              </a:ext>
            </a:extLst>
          </p:cNvPr>
          <p:cNvSpPr txBox="1"/>
          <p:nvPr/>
        </p:nvSpPr>
        <p:spPr>
          <a:xfrm>
            <a:off x="190542" y="1509085"/>
            <a:ext cx="3741378" cy="1114151"/>
          </a:xfrm>
          <a:prstGeom prst="rect">
            <a:avLst/>
          </a:prstGeom>
          <a:noFill/>
        </p:spPr>
        <p:txBody>
          <a:bodyPr wrap="square" rtlCol="0">
            <a:spAutoFit/>
          </a:bodyPr>
          <a:lstStyle/>
          <a:p>
            <a:r>
              <a:rPr lang="en-US" sz="3320" dirty="0"/>
              <a:t>NOT A FIGURE: Workspace slide </a:t>
            </a:r>
          </a:p>
        </p:txBody>
      </p:sp>
    </p:spTree>
    <p:extLst>
      <p:ext uri="{BB962C8B-B14F-4D97-AF65-F5344CB8AC3E}">
        <p14:creationId xmlns:p14="http://schemas.microsoft.com/office/powerpoint/2010/main" val="2382420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137839" y="8036503"/>
            <a:ext cx="6373592"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Explain significance tests… </a:t>
            </a:r>
          </a:p>
          <a:p>
            <a:endParaRPr lang="en-US" sz="560" b="1"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13A7C8FB-78AE-7CE0-335F-876903D842D1}"/>
              </a:ext>
            </a:extLst>
          </p:cNvPr>
          <p:cNvSpPr/>
          <p:nvPr/>
        </p:nvSpPr>
        <p:spPr>
          <a:xfrm>
            <a:off x="985958" y="7005855"/>
            <a:ext cx="4915348" cy="90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nvGrpSpPr>
          <p:cNvPr id="251" name="Group 250">
            <a:extLst>
              <a:ext uri="{FF2B5EF4-FFF2-40B4-BE49-F238E27FC236}">
                <a16:creationId xmlns:a16="http://schemas.microsoft.com/office/drawing/2014/main" id="{CE9CBD1F-9A75-6BC1-ACA1-E7FE87999A27}"/>
              </a:ext>
            </a:extLst>
          </p:cNvPr>
          <p:cNvGrpSpPr/>
          <p:nvPr/>
        </p:nvGrpSpPr>
        <p:grpSpPr>
          <a:xfrm>
            <a:off x="6002800" y="1351081"/>
            <a:ext cx="710639" cy="5096770"/>
            <a:chOff x="30144114" y="4724400"/>
            <a:chExt cx="3225983" cy="22860000"/>
          </a:xfrm>
        </p:grpSpPr>
        <p:grpSp>
          <p:nvGrpSpPr>
            <p:cNvPr id="233" name="Group 232">
              <a:extLst>
                <a:ext uri="{FF2B5EF4-FFF2-40B4-BE49-F238E27FC236}">
                  <a16:creationId xmlns:a16="http://schemas.microsoft.com/office/drawing/2014/main" id="{C1FF5C09-74A3-70D5-99B0-B0A8EAF155A6}"/>
                </a:ext>
              </a:extLst>
            </p:cNvPr>
            <p:cNvGrpSpPr/>
            <p:nvPr/>
          </p:nvGrpSpPr>
          <p:grpSpPr>
            <a:xfrm>
              <a:off x="30144114" y="4724400"/>
              <a:ext cx="2062673" cy="22860000"/>
              <a:chOff x="30144114" y="4724400"/>
              <a:chExt cx="2062673" cy="22860000"/>
            </a:xfrm>
          </p:grpSpPr>
          <p:pic>
            <p:nvPicPr>
              <p:cNvPr id="167" name="Picture 166" descr="Chart&#10;&#10;Description automatically generated with low confidence">
                <a:extLst>
                  <a:ext uri="{FF2B5EF4-FFF2-40B4-BE49-F238E27FC236}">
                    <a16:creationId xmlns:a16="http://schemas.microsoft.com/office/drawing/2014/main" id="{0061D5A0-7A3C-B8BF-21A2-A3BDEA1A0BC8}"/>
                  </a:ext>
                </a:extLst>
              </p:cNvPr>
              <p:cNvPicPr>
                <a:picLocks noChangeAspect="1"/>
              </p:cNvPicPr>
              <p:nvPr/>
            </p:nvPicPr>
            <p:blipFill rotWithShape="1">
              <a:blip r:embed="rId3"/>
              <a:srcRect l="78023" t="18371" r="16280" b="18438"/>
              <a:stretch/>
            </p:blipFill>
            <p:spPr>
              <a:xfrm>
                <a:off x="30144114" y="4724400"/>
                <a:ext cx="2049304" cy="22860000"/>
              </a:xfrm>
              <a:prstGeom prst="rect">
                <a:avLst/>
              </a:prstGeom>
            </p:spPr>
          </p:pic>
          <p:sp>
            <p:nvSpPr>
              <p:cNvPr id="226" name="Rectangle 225">
                <a:extLst>
                  <a:ext uri="{FF2B5EF4-FFF2-40B4-BE49-F238E27FC236}">
                    <a16:creationId xmlns:a16="http://schemas.microsoft.com/office/drawing/2014/main" id="{7E64F53A-11DF-9660-7B24-6E577434A13D}"/>
                  </a:ext>
                </a:extLst>
              </p:cNvPr>
              <p:cNvSpPr/>
              <p:nvPr/>
            </p:nvSpPr>
            <p:spPr>
              <a:xfrm>
                <a:off x="31541464" y="247904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7" name="Rectangle 226">
                <a:extLst>
                  <a:ext uri="{FF2B5EF4-FFF2-40B4-BE49-F238E27FC236}">
                    <a16:creationId xmlns:a16="http://schemas.microsoft.com/office/drawing/2014/main" id="{9C7E8B7B-79D4-B6B7-CE94-EB09CC3EDF21}"/>
                  </a:ext>
                </a:extLst>
              </p:cNvPr>
              <p:cNvSpPr/>
              <p:nvPr/>
            </p:nvSpPr>
            <p:spPr>
              <a:xfrm>
                <a:off x="31554833" y="203708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8" name="Rectangle 227">
                <a:extLst>
                  <a:ext uri="{FF2B5EF4-FFF2-40B4-BE49-F238E27FC236}">
                    <a16:creationId xmlns:a16="http://schemas.microsoft.com/office/drawing/2014/main" id="{3367EF77-A04E-6B78-4B2E-7048853C60AA}"/>
                  </a:ext>
                </a:extLst>
              </p:cNvPr>
              <p:cNvSpPr/>
              <p:nvPr/>
            </p:nvSpPr>
            <p:spPr>
              <a:xfrm>
                <a:off x="31494566" y="15896108"/>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9" name="Rectangle 228">
                <a:extLst>
                  <a:ext uri="{FF2B5EF4-FFF2-40B4-BE49-F238E27FC236}">
                    <a16:creationId xmlns:a16="http://schemas.microsoft.com/office/drawing/2014/main" id="{E08D2D0E-65EC-FB05-79DA-23602B78E98F}"/>
                  </a:ext>
                </a:extLst>
              </p:cNvPr>
              <p:cNvSpPr/>
              <p:nvPr/>
            </p:nvSpPr>
            <p:spPr>
              <a:xfrm>
                <a:off x="31494566" y="1146153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32" name="Rectangle 231">
                <a:extLst>
                  <a:ext uri="{FF2B5EF4-FFF2-40B4-BE49-F238E27FC236}">
                    <a16:creationId xmlns:a16="http://schemas.microsoft.com/office/drawing/2014/main" id="{EF23F6A6-404A-F140-07F9-5D4B03F735BE}"/>
                  </a:ext>
                </a:extLst>
              </p:cNvPr>
              <p:cNvSpPr/>
              <p:nvPr/>
            </p:nvSpPr>
            <p:spPr>
              <a:xfrm>
                <a:off x="31536404" y="695122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225" name="TextBox 224">
              <a:extLst>
                <a:ext uri="{FF2B5EF4-FFF2-40B4-BE49-F238E27FC236}">
                  <a16:creationId xmlns:a16="http://schemas.microsoft.com/office/drawing/2014/main" id="{04DCFDA8-062C-0225-B1A4-3FF8FED8A671}"/>
                </a:ext>
              </a:extLst>
            </p:cNvPr>
            <p:cNvSpPr txBox="1"/>
            <p:nvPr/>
          </p:nvSpPr>
          <p:spPr>
            <a:xfrm>
              <a:off x="31156344" y="2455820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- 0.8</a:t>
              </a:r>
            </a:p>
          </p:txBody>
        </p:sp>
        <p:sp>
          <p:nvSpPr>
            <p:cNvPr id="234" name="TextBox 233">
              <a:extLst>
                <a:ext uri="{FF2B5EF4-FFF2-40B4-BE49-F238E27FC236}">
                  <a16:creationId xmlns:a16="http://schemas.microsoft.com/office/drawing/2014/main" id="{BBE73CC9-5AE3-701A-F0F3-11207576CE68}"/>
                </a:ext>
              </a:extLst>
            </p:cNvPr>
            <p:cNvSpPr txBox="1"/>
            <p:nvPr/>
          </p:nvSpPr>
          <p:spPr>
            <a:xfrm>
              <a:off x="31193034" y="200362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- 0.4</a:t>
              </a:r>
            </a:p>
          </p:txBody>
        </p:sp>
        <p:sp>
          <p:nvSpPr>
            <p:cNvPr id="235" name="TextBox 234">
              <a:extLst>
                <a:ext uri="{FF2B5EF4-FFF2-40B4-BE49-F238E27FC236}">
                  <a16:creationId xmlns:a16="http://schemas.microsoft.com/office/drawing/2014/main" id="{38568966-8C68-F9DA-DAA8-8C0B37FFCA68}"/>
                </a:ext>
              </a:extLst>
            </p:cNvPr>
            <p:cNvSpPr txBox="1"/>
            <p:nvPr/>
          </p:nvSpPr>
          <p:spPr>
            <a:xfrm>
              <a:off x="31245269" y="1563096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0.0</a:t>
              </a:r>
            </a:p>
          </p:txBody>
        </p:sp>
        <p:sp>
          <p:nvSpPr>
            <p:cNvPr id="236" name="TextBox 235">
              <a:extLst>
                <a:ext uri="{FF2B5EF4-FFF2-40B4-BE49-F238E27FC236}">
                  <a16:creationId xmlns:a16="http://schemas.microsoft.com/office/drawing/2014/main" id="{82469A49-6E48-E0C2-E845-CE3D10CDC3D4}"/>
                </a:ext>
              </a:extLst>
            </p:cNvPr>
            <p:cNvSpPr txBox="1"/>
            <p:nvPr/>
          </p:nvSpPr>
          <p:spPr>
            <a:xfrm>
              <a:off x="31193034" y="1109539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0.4</a:t>
              </a:r>
            </a:p>
          </p:txBody>
        </p:sp>
        <p:sp>
          <p:nvSpPr>
            <p:cNvPr id="237" name="TextBox 236">
              <a:extLst>
                <a:ext uri="{FF2B5EF4-FFF2-40B4-BE49-F238E27FC236}">
                  <a16:creationId xmlns:a16="http://schemas.microsoft.com/office/drawing/2014/main" id="{3AA48D38-D63C-9300-66F6-809330307110}"/>
                </a:ext>
              </a:extLst>
            </p:cNvPr>
            <p:cNvSpPr txBox="1"/>
            <p:nvPr/>
          </p:nvSpPr>
          <p:spPr>
            <a:xfrm>
              <a:off x="31169474" y="668064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0.8</a:t>
              </a:r>
            </a:p>
          </p:txBody>
        </p:sp>
        <p:grpSp>
          <p:nvGrpSpPr>
            <p:cNvPr id="238" name="Group 237">
              <a:extLst>
                <a:ext uri="{FF2B5EF4-FFF2-40B4-BE49-F238E27FC236}">
                  <a16:creationId xmlns:a16="http://schemas.microsoft.com/office/drawing/2014/main" id="{4A769CB2-1BC4-A225-83CF-CFB62E0882AF}"/>
                </a:ext>
              </a:extLst>
            </p:cNvPr>
            <p:cNvGrpSpPr/>
            <p:nvPr/>
          </p:nvGrpSpPr>
          <p:grpSpPr>
            <a:xfrm>
              <a:off x="30324432" y="13760021"/>
              <a:ext cx="3045665" cy="892550"/>
              <a:chOff x="8923945" y="2589927"/>
              <a:chExt cx="959834" cy="892550"/>
            </a:xfrm>
          </p:grpSpPr>
          <p:cxnSp>
            <p:nvCxnSpPr>
              <p:cNvPr id="240" name="Straight Connector 239">
                <a:extLst>
                  <a:ext uri="{FF2B5EF4-FFF2-40B4-BE49-F238E27FC236}">
                    <a16:creationId xmlns:a16="http://schemas.microsoft.com/office/drawing/2014/main" id="{22D65639-53F6-4459-AF5E-973FC2F59FE3}"/>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661BC17-4958-A9C9-CB78-B8C7200F001B}"/>
                  </a:ext>
                </a:extLst>
              </p:cNvPr>
              <p:cNvSpPr txBox="1"/>
              <p:nvPr/>
            </p:nvSpPr>
            <p:spPr>
              <a:xfrm>
                <a:off x="9331855" y="2589927"/>
                <a:ext cx="551924"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0.16</a:t>
                </a:r>
              </a:p>
            </p:txBody>
          </p:sp>
        </p:grpSp>
        <p:grpSp>
          <p:nvGrpSpPr>
            <p:cNvPr id="242" name="Group 241">
              <a:extLst>
                <a:ext uri="{FF2B5EF4-FFF2-40B4-BE49-F238E27FC236}">
                  <a16:creationId xmlns:a16="http://schemas.microsoft.com/office/drawing/2014/main" id="{84F1FE57-256C-11BC-50B0-A62A61F659B6}"/>
                </a:ext>
              </a:extLst>
            </p:cNvPr>
            <p:cNvGrpSpPr/>
            <p:nvPr/>
          </p:nvGrpSpPr>
          <p:grpSpPr>
            <a:xfrm>
              <a:off x="30324434" y="17525809"/>
              <a:ext cx="3045659" cy="892550"/>
              <a:chOff x="8923945" y="2545777"/>
              <a:chExt cx="959832" cy="892550"/>
            </a:xfrm>
          </p:grpSpPr>
          <p:cxnSp>
            <p:nvCxnSpPr>
              <p:cNvPr id="244" name="Straight Connector 243">
                <a:extLst>
                  <a:ext uri="{FF2B5EF4-FFF2-40B4-BE49-F238E27FC236}">
                    <a16:creationId xmlns:a16="http://schemas.microsoft.com/office/drawing/2014/main" id="{1679BD29-2CEC-0935-A2EA-C66F0BFABEFF}"/>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ECCB4FC-D25C-444F-2554-CAD1DB988F3B}"/>
                  </a:ext>
                </a:extLst>
              </p:cNvPr>
              <p:cNvSpPr txBox="1"/>
              <p:nvPr/>
            </p:nvSpPr>
            <p:spPr>
              <a:xfrm>
                <a:off x="9237945" y="2545777"/>
                <a:ext cx="645832"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- 0.16</a:t>
                </a:r>
              </a:p>
            </p:txBody>
          </p:sp>
        </p:grpSp>
      </p:grpSp>
      <p:grpSp>
        <p:nvGrpSpPr>
          <p:cNvPr id="88" name="Group 87">
            <a:extLst>
              <a:ext uri="{FF2B5EF4-FFF2-40B4-BE49-F238E27FC236}">
                <a16:creationId xmlns:a16="http://schemas.microsoft.com/office/drawing/2014/main" id="{FFDDB731-492D-3426-BEE5-5F35E39AB051}"/>
              </a:ext>
            </a:extLst>
          </p:cNvPr>
          <p:cNvGrpSpPr/>
          <p:nvPr/>
        </p:nvGrpSpPr>
        <p:grpSpPr>
          <a:xfrm>
            <a:off x="-24917" y="1294097"/>
            <a:ext cx="7374642" cy="5903847"/>
            <a:chOff x="-24917" y="1294097"/>
            <a:chExt cx="7374642" cy="5903847"/>
          </a:xfrm>
        </p:grpSpPr>
        <p:sp>
          <p:nvSpPr>
            <p:cNvPr id="131" name="Left Brace 130">
              <a:extLst>
                <a:ext uri="{FF2B5EF4-FFF2-40B4-BE49-F238E27FC236}">
                  <a16:creationId xmlns:a16="http://schemas.microsoft.com/office/drawing/2014/main" id="{29E76397-308E-55FF-0B49-01BD27C5C576}"/>
                </a:ext>
              </a:extLst>
            </p:cNvPr>
            <p:cNvSpPr/>
            <p:nvPr/>
          </p:nvSpPr>
          <p:spPr>
            <a:xfrm rot="16200000">
              <a:off x="4561586" y="5656534"/>
              <a:ext cx="137241" cy="24200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32" name="TextBox 131">
              <a:extLst>
                <a:ext uri="{FF2B5EF4-FFF2-40B4-BE49-F238E27FC236}">
                  <a16:creationId xmlns:a16="http://schemas.microsoft.com/office/drawing/2014/main" id="{AD9702B1-DCE2-3415-D5D4-BEF1FF438367}"/>
                </a:ext>
              </a:extLst>
            </p:cNvPr>
            <p:cNvSpPr txBox="1"/>
            <p:nvPr/>
          </p:nvSpPr>
          <p:spPr>
            <a:xfrm>
              <a:off x="953619" y="692094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3" name="TextBox 132">
              <a:extLst>
                <a:ext uri="{FF2B5EF4-FFF2-40B4-BE49-F238E27FC236}">
                  <a16:creationId xmlns:a16="http://schemas.microsoft.com/office/drawing/2014/main" id="{CF12B631-7268-8647-5234-EA8D3E972147}"/>
                </a:ext>
              </a:extLst>
            </p:cNvPr>
            <p:cNvSpPr txBox="1"/>
            <p:nvPr/>
          </p:nvSpPr>
          <p:spPr>
            <a:xfrm>
              <a:off x="3709555" y="6920630"/>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930105" y="6622381"/>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2169886" y="6623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953619" y="6499386"/>
              <a:ext cx="4909984" cy="138158"/>
              <a:chOff x="7175125" y="27917971"/>
              <a:chExt cx="2228912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91244"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7" name="Left Brace 176">
                <a:extLst>
                  <a:ext uri="{FF2B5EF4-FFF2-40B4-BE49-F238E27FC236}">
                    <a16:creationId xmlns:a16="http://schemas.microsoft.com/office/drawing/2014/main" id="{E0A7E09E-C62E-28A3-A2D4-A85F96F2F5FB}"/>
                  </a:ext>
                </a:extLst>
              </p:cNvPr>
              <p:cNvSpPr/>
              <p:nvPr/>
            </p:nvSpPr>
            <p:spPr>
              <a:xfrm rot="16200000">
                <a:off x="20804339" y="25519291"/>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0" name="Left Brace 179">
                <a:extLst>
                  <a:ext uri="{FF2B5EF4-FFF2-40B4-BE49-F238E27FC236}">
                    <a16:creationId xmlns:a16="http://schemas.microsoft.com/office/drawing/2014/main" id="{F5A75C3F-20E7-9839-D21A-A25ACFAB069F}"/>
                  </a:ext>
                </a:extLst>
              </p:cNvPr>
              <p:cNvSpPr/>
              <p:nvPr/>
            </p:nvSpPr>
            <p:spPr>
              <a:xfrm rot="16200000">
                <a:off x="26449189"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2081734" y="5646305"/>
              <a:ext cx="137241" cy="2440498"/>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5" name="Picture 4" descr="A picture containing colorfulness, screenshot, rectangle, square&#10;&#10;Description automatically generated">
              <a:extLst>
                <a:ext uri="{FF2B5EF4-FFF2-40B4-BE49-F238E27FC236}">
                  <a16:creationId xmlns:a16="http://schemas.microsoft.com/office/drawing/2014/main" id="{ADD73CBA-2545-943A-672D-5A26B17A780B}"/>
                </a:ext>
              </a:extLst>
            </p:cNvPr>
            <p:cNvPicPr>
              <a:picLocks noChangeAspect="1"/>
            </p:cNvPicPr>
            <p:nvPr/>
          </p:nvPicPr>
          <p:blipFill rotWithShape="1">
            <a:blip r:embed="rId4"/>
            <a:srcRect l="12087" t="18445" r="15759" b="18573"/>
            <a:stretch/>
          </p:blipFill>
          <p:spPr>
            <a:xfrm>
              <a:off x="903164" y="1300403"/>
              <a:ext cx="5769074" cy="5096766"/>
            </a:xfrm>
            <a:prstGeom prst="rect">
              <a:avLst/>
            </a:prstGeom>
          </p:spPr>
        </p:pic>
        <p:sp>
          <p:nvSpPr>
            <p:cNvPr id="7" name="TextBox 6">
              <a:extLst>
                <a:ext uri="{FF2B5EF4-FFF2-40B4-BE49-F238E27FC236}">
                  <a16:creationId xmlns:a16="http://schemas.microsoft.com/office/drawing/2014/main" id="{66E2B30A-A57C-0919-3C12-EEDB0CC9291F}"/>
                </a:ext>
              </a:extLst>
            </p:cNvPr>
            <p:cNvSpPr txBox="1"/>
            <p:nvPr/>
          </p:nvSpPr>
          <p:spPr>
            <a:xfrm>
              <a:off x="954927"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1370228"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1746855" y="633135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2198409"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2613710"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2990337" y="6327535"/>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3" name="TextBox 12">
              <a:extLst>
                <a:ext uri="{FF2B5EF4-FFF2-40B4-BE49-F238E27FC236}">
                  <a16:creationId xmlns:a16="http://schemas.microsoft.com/office/drawing/2014/main" id="{24F267CC-6D9D-258F-5430-87E7B94C54A9}"/>
                </a:ext>
              </a:extLst>
            </p:cNvPr>
            <p:cNvSpPr txBox="1"/>
            <p:nvPr/>
          </p:nvSpPr>
          <p:spPr>
            <a:xfrm>
              <a:off x="3434363"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4" name="TextBox 13">
              <a:extLst>
                <a:ext uri="{FF2B5EF4-FFF2-40B4-BE49-F238E27FC236}">
                  <a16:creationId xmlns:a16="http://schemas.microsoft.com/office/drawing/2014/main" id="{DF17B41B-C988-D1B2-FACA-1D20C06FF925}"/>
                </a:ext>
              </a:extLst>
            </p:cNvPr>
            <p:cNvSpPr txBox="1"/>
            <p:nvPr/>
          </p:nvSpPr>
          <p:spPr>
            <a:xfrm>
              <a:off x="3849664"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5" name="TextBox 14">
              <a:extLst>
                <a:ext uri="{FF2B5EF4-FFF2-40B4-BE49-F238E27FC236}">
                  <a16:creationId xmlns:a16="http://schemas.microsoft.com/office/drawing/2014/main" id="{739E8774-C202-7B27-8D97-30757C966269}"/>
                </a:ext>
              </a:extLst>
            </p:cNvPr>
            <p:cNvSpPr txBox="1"/>
            <p:nvPr/>
          </p:nvSpPr>
          <p:spPr>
            <a:xfrm>
              <a:off x="4226291" y="6333970"/>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C34B8A98-7D2F-541E-0F1F-7BB33459A81D}"/>
                </a:ext>
              </a:extLst>
            </p:cNvPr>
            <p:cNvSpPr txBox="1"/>
            <p:nvPr/>
          </p:nvSpPr>
          <p:spPr>
            <a:xfrm>
              <a:off x="4677845"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B1FA854E-B6CC-DA21-5AA1-381C7B7EE963}"/>
                </a:ext>
              </a:extLst>
            </p:cNvPr>
            <p:cNvSpPr txBox="1"/>
            <p:nvPr/>
          </p:nvSpPr>
          <p:spPr>
            <a:xfrm>
              <a:off x="5093146"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DFD2ED2-25EC-D722-FEDC-D0A292A58969}"/>
                </a:ext>
              </a:extLst>
            </p:cNvPr>
            <p:cNvSpPr txBox="1"/>
            <p:nvPr/>
          </p:nvSpPr>
          <p:spPr>
            <a:xfrm>
              <a:off x="5469773" y="6330154"/>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3035E700-4BD7-1E76-6E50-F936207F3E14}"/>
                </a:ext>
              </a:extLst>
            </p:cNvPr>
            <p:cNvSpPr txBox="1"/>
            <p:nvPr/>
          </p:nvSpPr>
          <p:spPr>
            <a:xfrm>
              <a:off x="3400510" y="661171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20" name="TextBox 19">
              <a:extLst>
                <a:ext uri="{FF2B5EF4-FFF2-40B4-BE49-F238E27FC236}">
                  <a16:creationId xmlns:a16="http://schemas.microsoft.com/office/drawing/2014/main" id="{A140C6B3-5511-99B8-9536-46685BD42810}"/>
                </a:ext>
              </a:extLst>
            </p:cNvPr>
            <p:cNvSpPr txBox="1"/>
            <p:nvPr/>
          </p:nvSpPr>
          <p:spPr>
            <a:xfrm>
              <a:off x="4640291" y="6612634"/>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30" name="TextBox 29">
              <a:extLst>
                <a:ext uri="{FF2B5EF4-FFF2-40B4-BE49-F238E27FC236}">
                  <a16:creationId xmlns:a16="http://schemas.microsoft.com/office/drawing/2014/main" id="{2642D810-3CC7-E704-2F58-F205665E5927}"/>
                </a:ext>
              </a:extLst>
            </p:cNvPr>
            <p:cNvSpPr txBox="1"/>
            <p:nvPr/>
          </p:nvSpPr>
          <p:spPr>
            <a:xfrm>
              <a:off x="6488313" y="170295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0.8</a:t>
              </a:r>
            </a:p>
          </p:txBody>
        </p:sp>
        <p:sp>
          <p:nvSpPr>
            <p:cNvPr id="31" name="TextBox 30">
              <a:extLst>
                <a:ext uri="{FF2B5EF4-FFF2-40B4-BE49-F238E27FC236}">
                  <a16:creationId xmlns:a16="http://schemas.microsoft.com/office/drawing/2014/main" id="{99D7B148-83A4-4898-2749-886DDB7EFC82}"/>
                </a:ext>
              </a:extLst>
            </p:cNvPr>
            <p:cNvSpPr txBox="1"/>
            <p:nvPr/>
          </p:nvSpPr>
          <p:spPr>
            <a:xfrm>
              <a:off x="6488313" y="2708099"/>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0.4</a:t>
              </a:r>
            </a:p>
          </p:txBody>
        </p:sp>
        <p:sp>
          <p:nvSpPr>
            <p:cNvPr id="32" name="TextBox 31">
              <a:extLst>
                <a:ext uri="{FF2B5EF4-FFF2-40B4-BE49-F238E27FC236}">
                  <a16:creationId xmlns:a16="http://schemas.microsoft.com/office/drawing/2014/main" id="{52D05005-C85B-5F4E-8DD1-86F56429AC64}"/>
                </a:ext>
              </a:extLst>
            </p:cNvPr>
            <p:cNvSpPr txBox="1"/>
            <p:nvPr/>
          </p:nvSpPr>
          <p:spPr>
            <a:xfrm>
              <a:off x="6488313" y="371056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a:t>
              </a:r>
            </a:p>
          </p:txBody>
        </p:sp>
        <p:sp>
          <p:nvSpPr>
            <p:cNvPr id="33" name="TextBox 32">
              <a:extLst>
                <a:ext uri="{FF2B5EF4-FFF2-40B4-BE49-F238E27FC236}">
                  <a16:creationId xmlns:a16="http://schemas.microsoft.com/office/drawing/2014/main" id="{C55DEB93-6AAD-BFD9-8ACE-586892E147A9}"/>
                </a:ext>
              </a:extLst>
            </p:cNvPr>
            <p:cNvSpPr txBox="1"/>
            <p:nvPr/>
          </p:nvSpPr>
          <p:spPr>
            <a:xfrm>
              <a:off x="6476150" y="4708116"/>
              <a:ext cx="505275"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- 0.4</a:t>
              </a:r>
            </a:p>
          </p:txBody>
        </p:sp>
        <p:sp>
          <p:nvSpPr>
            <p:cNvPr id="34" name="TextBox 33">
              <a:extLst>
                <a:ext uri="{FF2B5EF4-FFF2-40B4-BE49-F238E27FC236}">
                  <a16:creationId xmlns:a16="http://schemas.microsoft.com/office/drawing/2014/main" id="{36749F3C-71B2-9BDD-C820-F781BBD9CA86}"/>
                </a:ext>
              </a:extLst>
            </p:cNvPr>
            <p:cNvSpPr txBox="1"/>
            <p:nvPr/>
          </p:nvSpPr>
          <p:spPr>
            <a:xfrm>
              <a:off x="6476150" y="5713856"/>
              <a:ext cx="520449"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- 0.8</a:t>
              </a:r>
            </a:p>
          </p:txBody>
        </p:sp>
        <p:cxnSp>
          <p:nvCxnSpPr>
            <p:cNvPr id="35" name="Straight Connector 34">
              <a:extLst>
                <a:ext uri="{FF2B5EF4-FFF2-40B4-BE49-F238E27FC236}">
                  <a16:creationId xmlns:a16="http://schemas.microsoft.com/office/drawing/2014/main" id="{C3E09625-2449-2032-9026-079B6D45EDF2}"/>
                </a:ext>
              </a:extLst>
            </p:cNvPr>
            <p:cNvCxnSpPr>
              <a:cxnSpLocks/>
            </p:cNvCxnSpPr>
            <p:nvPr/>
          </p:nvCxnSpPr>
          <p:spPr>
            <a:xfrm>
              <a:off x="6206401" y="3419739"/>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1368E4-9808-576A-0D04-978FB6A0B4BC}"/>
                </a:ext>
              </a:extLst>
            </p:cNvPr>
            <p:cNvSpPr txBox="1"/>
            <p:nvPr/>
          </p:nvSpPr>
          <p:spPr>
            <a:xfrm>
              <a:off x="6539691" y="3291024"/>
              <a:ext cx="498596"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61F47505-0033-6AEE-645E-21FDEA5A6E90}"/>
                </a:ext>
              </a:extLst>
            </p:cNvPr>
            <p:cNvSpPr txBox="1"/>
            <p:nvPr/>
          </p:nvSpPr>
          <p:spPr>
            <a:xfrm>
              <a:off x="6874393" y="3281964"/>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512004E8-CBDE-C5C2-C068-FDA8295327C2}"/>
                </a:ext>
              </a:extLst>
            </p:cNvPr>
            <p:cNvSpPr txBox="1"/>
            <p:nvPr/>
          </p:nvSpPr>
          <p:spPr>
            <a:xfrm>
              <a:off x="6528872" y="4082933"/>
              <a:ext cx="597144"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- 0.16</a:t>
              </a:r>
            </a:p>
          </p:txBody>
        </p:sp>
        <p:sp>
          <p:nvSpPr>
            <p:cNvPr id="39" name="TextBox 38">
              <a:extLst>
                <a:ext uri="{FF2B5EF4-FFF2-40B4-BE49-F238E27FC236}">
                  <a16:creationId xmlns:a16="http://schemas.microsoft.com/office/drawing/2014/main" id="{3237588B-995D-1791-E2F0-010591F6C554}"/>
                </a:ext>
              </a:extLst>
            </p:cNvPr>
            <p:cNvSpPr txBox="1"/>
            <p:nvPr/>
          </p:nvSpPr>
          <p:spPr>
            <a:xfrm>
              <a:off x="6895947" y="4065675"/>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40" name="Straight Connector 39">
              <a:extLst>
                <a:ext uri="{FF2B5EF4-FFF2-40B4-BE49-F238E27FC236}">
                  <a16:creationId xmlns:a16="http://schemas.microsoft.com/office/drawing/2014/main" id="{C731551D-FD41-92C5-E8A6-5CAB87429BE3}"/>
                </a:ext>
              </a:extLst>
            </p:cNvPr>
            <p:cNvCxnSpPr>
              <a:cxnSpLocks/>
            </p:cNvCxnSpPr>
            <p:nvPr/>
          </p:nvCxnSpPr>
          <p:spPr>
            <a:xfrm>
              <a:off x="6206401" y="4209528"/>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FEBECCF-ACA1-523E-4EE8-A85F83CBF09B}"/>
                </a:ext>
              </a:extLst>
            </p:cNvPr>
            <p:cNvSpPr txBox="1"/>
            <p:nvPr/>
          </p:nvSpPr>
          <p:spPr>
            <a:xfrm rot="16200000">
              <a:off x="623008" y="142908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3" name="TextBox 42">
              <a:extLst>
                <a:ext uri="{FF2B5EF4-FFF2-40B4-BE49-F238E27FC236}">
                  <a16:creationId xmlns:a16="http://schemas.microsoft.com/office/drawing/2014/main" id="{19890822-28DF-E1F6-D64A-8219D6E2A932}"/>
                </a:ext>
              </a:extLst>
            </p:cNvPr>
            <p:cNvSpPr txBox="1"/>
            <p:nvPr/>
          </p:nvSpPr>
          <p:spPr>
            <a:xfrm rot="16200000">
              <a:off x="623008" y="184771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4" name="TextBox 43">
              <a:extLst>
                <a:ext uri="{FF2B5EF4-FFF2-40B4-BE49-F238E27FC236}">
                  <a16:creationId xmlns:a16="http://schemas.microsoft.com/office/drawing/2014/main" id="{D99DD093-08BC-CC56-121C-F6883352CE73}"/>
                </a:ext>
              </a:extLst>
            </p:cNvPr>
            <p:cNvSpPr txBox="1"/>
            <p:nvPr/>
          </p:nvSpPr>
          <p:spPr>
            <a:xfrm rot="16200000">
              <a:off x="587589" y="225521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5" name="TextBox 44">
              <a:extLst>
                <a:ext uri="{FF2B5EF4-FFF2-40B4-BE49-F238E27FC236}">
                  <a16:creationId xmlns:a16="http://schemas.microsoft.com/office/drawing/2014/main" id="{6A9C73DF-7491-C5DB-232B-60B28FAEE624}"/>
                </a:ext>
              </a:extLst>
            </p:cNvPr>
            <p:cNvSpPr txBox="1"/>
            <p:nvPr/>
          </p:nvSpPr>
          <p:spPr>
            <a:xfrm rot="16200000">
              <a:off x="628106" y="268781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6" name="TextBox 45">
              <a:extLst>
                <a:ext uri="{FF2B5EF4-FFF2-40B4-BE49-F238E27FC236}">
                  <a16:creationId xmlns:a16="http://schemas.microsoft.com/office/drawing/2014/main" id="{E59E8ED6-633B-7A7D-7EC1-BDCCAE768138}"/>
                </a:ext>
              </a:extLst>
            </p:cNvPr>
            <p:cNvSpPr txBox="1"/>
            <p:nvPr/>
          </p:nvSpPr>
          <p:spPr>
            <a:xfrm rot="16200000">
              <a:off x="628106" y="310644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7" name="TextBox 46">
              <a:extLst>
                <a:ext uri="{FF2B5EF4-FFF2-40B4-BE49-F238E27FC236}">
                  <a16:creationId xmlns:a16="http://schemas.microsoft.com/office/drawing/2014/main" id="{0FAA32AC-2989-9A75-4D6F-9342B2FB9C4D}"/>
                </a:ext>
              </a:extLst>
            </p:cNvPr>
            <p:cNvSpPr txBox="1"/>
            <p:nvPr/>
          </p:nvSpPr>
          <p:spPr>
            <a:xfrm rot="16200000">
              <a:off x="592687" y="351394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632372" y="392786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632372" y="434649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596953" y="475399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637470" y="518659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637470" y="560522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602051" y="601272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9" name="Left Brace 58">
              <a:extLst>
                <a:ext uri="{FF2B5EF4-FFF2-40B4-BE49-F238E27FC236}">
                  <a16:creationId xmlns:a16="http://schemas.microsoft.com/office/drawing/2014/main" id="{059190EA-146D-CAAF-4B84-2D6CD0247C48}"/>
                </a:ext>
              </a:extLst>
            </p:cNvPr>
            <p:cNvSpPr/>
            <p:nvPr/>
          </p:nvSpPr>
          <p:spPr>
            <a:xfrm>
              <a:off x="609181" y="1336180"/>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0" name="Left Brace 59">
              <a:extLst>
                <a:ext uri="{FF2B5EF4-FFF2-40B4-BE49-F238E27FC236}">
                  <a16:creationId xmlns:a16="http://schemas.microsoft.com/office/drawing/2014/main" id="{C800DDB0-4D17-794D-52D4-DCAAABE01971}"/>
                </a:ext>
              </a:extLst>
            </p:cNvPr>
            <p:cNvSpPr/>
            <p:nvPr/>
          </p:nvSpPr>
          <p:spPr>
            <a:xfrm>
              <a:off x="609181" y="2617702"/>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1" name="Left Brace 60">
              <a:extLst>
                <a:ext uri="{FF2B5EF4-FFF2-40B4-BE49-F238E27FC236}">
                  <a16:creationId xmlns:a16="http://schemas.microsoft.com/office/drawing/2014/main" id="{C1103692-8E71-B6B6-6BDA-96FB59F323A1}"/>
                </a:ext>
              </a:extLst>
            </p:cNvPr>
            <p:cNvSpPr/>
            <p:nvPr/>
          </p:nvSpPr>
          <p:spPr>
            <a:xfrm>
              <a:off x="610834" y="3842886"/>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610834" y="5124408"/>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5" name="TextBox 64">
              <a:extLst>
                <a:ext uri="{FF2B5EF4-FFF2-40B4-BE49-F238E27FC236}">
                  <a16:creationId xmlns:a16="http://schemas.microsoft.com/office/drawing/2014/main" id="{F22DAD6E-5FC3-1158-CB81-B8499A711D35}"/>
                </a:ext>
              </a:extLst>
            </p:cNvPr>
            <p:cNvSpPr txBox="1"/>
            <p:nvPr/>
          </p:nvSpPr>
          <p:spPr>
            <a:xfrm rot="16200000">
              <a:off x="-149799" y="1831912"/>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6" name="TextBox 65">
              <a:extLst>
                <a:ext uri="{FF2B5EF4-FFF2-40B4-BE49-F238E27FC236}">
                  <a16:creationId xmlns:a16="http://schemas.microsoft.com/office/drawing/2014/main" id="{9A0C7ECE-ED21-623F-CB59-A9E4B2BEB8E5}"/>
                </a:ext>
              </a:extLst>
            </p:cNvPr>
            <p:cNvSpPr txBox="1"/>
            <p:nvPr/>
          </p:nvSpPr>
          <p:spPr>
            <a:xfrm rot="16200000">
              <a:off x="-149799" y="3107093"/>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42804" y="4349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42804" y="562447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0" name="TextBox 69">
              <a:extLst>
                <a:ext uri="{FF2B5EF4-FFF2-40B4-BE49-F238E27FC236}">
                  <a16:creationId xmlns:a16="http://schemas.microsoft.com/office/drawing/2014/main" id="{7ACAA381-7B84-64E0-C5EE-304C01641F87}"/>
                </a:ext>
              </a:extLst>
            </p:cNvPr>
            <p:cNvSpPr txBox="1"/>
            <p:nvPr/>
          </p:nvSpPr>
          <p:spPr>
            <a:xfrm rot="16200000">
              <a:off x="-1112024" y="245321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831129" y="499221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73" name="Left Brace 72">
              <a:extLst>
                <a:ext uri="{FF2B5EF4-FFF2-40B4-BE49-F238E27FC236}">
                  <a16:creationId xmlns:a16="http://schemas.microsoft.com/office/drawing/2014/main" id="{5FCE3B71-37DA-E35E-3D01-80DBF447DE89}"/>
                </a:ext>
              </a:extLst>
            </p:cNvPr>
            <p:cNvSpPr/>
            <p:nvPr/>
          </p:nvSpPr>
          <p:spPr>
            <a:xfrm>
              <a:off x="265543" y="1300421"/>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4" name="Left Brace 73">
              <a:extLst>
                <a:ext uri="{FF2B5EF4-FFF2-40B4-BE49-F238E27FC236}">
                  <a16:creationId xmlns:a16="http://schemas.microsoft.com/office/drawing/2014/main" id="{C315BB87-5D14-DDFD-3F37-693401061382}"/>
                </a:ext>
              </a:extLst>
            </p:cNvPr>
            <p:cNvSpPr/>
            <p:nvPr/>
          </p:nvSpPr>
          <p:spPr>
            <a:xfrm>
              <a:off x="271271" y="3848786"/>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5" name="TextBox 74">
              <a:extLst>
                <a:ext uri="{FF2B5EF4-FFF2-40B4-BE49-F238E27FC236}">
                  <a16:creationId xmlns:a16="http://schemas.microsoft.com/office/drawing/2014/main" id="{51A8277A-CAF3-5A87-BEF6-B4E30BCBF09C}"/>
                </a:ext>
              </a:extLst>
            </p:cNvPr>
            <p:cNvSpPr txBox="1"/>
            <p:nvPr/>
          </p:nvSpPr>
          <p:spPr>
            <a:xfrm rot="5400000">
              <a:off x="6699589" y="3663629"/>
              <a:ext cx="102327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76" name="Rectangle 75">
              <a:extLst>
                <a:ext uri="{FF2B5EF4-FFF2-40B4-BE49-F238E27FC236}">
                  <a16:creationId xmlns:a16="http://schemas.microsoft.com/office/drawing/2014/main" id="{34E433D6-32B8-92D7-2B1C-56CA105D00A4}"/>
                </a:ext>
              </a:extLst>
            </p:cNvPr>
            <p:cNvSpPr/>
            <p:nvPr/>
          </p:nvSpPr>
          <p:spPr>
            <a:xfrm>
              <a:off x="1357616" y="1294097"/>
              <a:ext cx="4531078"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BEB5968-3838-D4AA-87B6-4C5D6136D9E0}"/>
                </a:ext>
              </a:extLst>
            </p:cNvPr>
            <p:cNvSpPr/>
            <p:nvPr/>
          </p:nvSpPr>
          <p:spPr>
            <a:xfrm>
              <a:off x="1769208" y="1703503"/>
              <a:ext cx="418837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9BC42595-5DA8-989D-AFA3-F5826FC1E9EB}"/>
                </a:ext>
              </a:extLst>
            </p:cNvPr>
            <p:cNvSpPr/>
            <p:nvPr/>
          </p:nvSpPr>
          <p:spPr>
            <a:xfrm>
              <a:off x="2180423" y="2126557"/>
              <a:ext cx="3708271"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584CDD77-53C9-0EC5-44A5-0039ABD2631E}"/>
                </a:ext>
              </a:extLst>
            </p:cNvPr>
            <p:cNvSpPr/>
            <p:nvPr/>
          </p:nvSpPr>
          <p:spPr>
            <a:xfrm>
              <a:off x="2585244" y="2544115"/>
              <a:ext cx="33394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BD910464-7709-0E32-E341-D0F53B1302E5}"/>
                </a:ext>
              </a:extLst>
            </p:cNvPr>
            <p:cNvSpPr/>
            <p:nvPr/>
          </p:nvSpPr>
          <p:spPr>
            <a:xfrm>
              <a:off x="3000545" y="2965852"/>
              <a:ext cx="290076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1" name="Rectangle 80">
              <a:extLst>
                <a:ext uri="{FF2B5EF4-FFF2-40B4-BE49-F238E27FC236}">
                  <a16:creationId xmlns:a16="http://schemas.microsoft.com/office/drawing/2014/main" id="{1F89D702-9A56-2D4E-6799-2F94B442F6AC}"/>
                </a:ext>
              </a:extLst>
            </p:cNvPr>
            <p:cNvSpPr/>
            <p:nvPr/>
          </p:nvSpPr>
          <p:spPr>
            <a:xfrm>
              <a:off x="3413091" y="3383325"/>
              <a:ext cx="2468478"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2" name="Rectangle 81">
              <a:extLst>
                <a:ext uri="{FF2B5EF4-FFF2-40B4-BE49-F238E27FC236}">
                  <a16:creationId xmlns:a16="http://schemas.microsoft.com/office/drawing/2014/main" id="{1727D5B0-9A56-6462-E379-D0D4FE8C8999}"/>
                </a:ext>
              </a:extLst>
            </p:cNvPr>
            <p:cNvSpPr/>
            <p:nvPr/>
          </p:nvSpPr>
          <p:spPr>
            <a:xfrm>
              <a:off x="3838943" y="3798277"/>
              <a:ext cx="2079427"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3" name="Rectangle 82">
              <a:extLst>
                <a:ext uri="{FF2B5EF4-FFF2-40B4-BE49-F238E27FC236}">
                  <a16:creationId xmlns:a16="http://schemas.microsoft.com/office/drawing/2014/main" id="{D5BDB137-EDC4-F652-C1E4-FB64FC3CDBFA}"/>
                </a:ext>
              </a:extLst>
            </p:cNvPr>
            <p:cNvSpPr/>
            <p:nvPr/>
          </p:nvSpPr>
          <p:spPr>
            <a:xfrm>
              <a:off x="4242637" y="4224370"/>
              <a:ext cx="1682040"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4" name="Rectangle 83">
              <a:extLst>
                <a:ext uri="{FF2B5EF4-FFF2-40B4-BE49-F238E27FC236}">
                  <a16:creationId xmlns:a16="http://schemas.microsoft.com/office/drawing/2014/main" id="{757C03AB-AE17-C7D2-0344-EA0338E39015}"/>
                </a:ext>
              </a:extLst>
            </p:cNvPr>
            <p:cNvSpPr/>
            <p:nvPr/>
          </p:nvSpPr>
          <p:spPr>
            <a:xfrm>
              <a:off x="4647330" y="4640980"/>
              <a:ext cx="1277345"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CDBC146B-2F69-DF6C-6C57-CFF05BDCADB4}"/>
                </a:ext>
              </a:extLst>
            </p:cNvPr>
            <p:cNvSpPr/>
            <p:nvPr/>
          </p:nvSpPr>
          <p:spPr>
            <a:xfrm>
              <a:off x="5073795" y="5065605"/>
              <a:ext cx="82751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4B4C25F7-C764-EAFD-E2BB-8184598F3ECB}"/>
                </a:ext>
              </a:extLst>
            </p:cNvPr>
            <p:cNvSpPr/>
            <p:nvPr/>
          </p:nvSpPr>
          <p:spPr>
            <a:xfrm>
              <a:off x="5489665" y="5480293"/>
              <a:ext cx="56042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02277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137839" y="8036503"/>
            <a:ext cx="6373592"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Explain significance tests… </a:t>
            </a:r>
          </a:p>
          <a:p>
            <a:endParaRPr lang="en-US" sz="560" b="1"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13A7C8FB-78AE-7CE0-335F-876903D842D1}"/>
              </a:ext>
            </a:extLst>
          </p:cNvPr>
          <p:cNvSpPr/>
          <p:nvPr/>
        </p:nvSpPr>
        <p:spPr>
          <a:xfrm>
            <a:off x="985958" y="7005855"/>
            <a:ext cx="4915348" cy="90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nvGrpSpPr>
          <p:cNvPr id="251" name="Group 250">
            <a:extLst>
              <a:ext uri="{FF2B5EF4-FFF2-40B4-BE49-F238E27FC236}">
                <a16:creationId xmlns:a16="http://schemas.microsoft.com/office/drawing/2014/main" id="{CE9CBD1F-9A75-6BC1-ACA1-E7FE87999A27}"/>
              </a:ext>
            </a:extLst>
          </p:cNvPr>
          <p:cNvGrpSpPr/>
          <p:nvPr/>
        </p:nvGrpSpPr>
        <p:grpSpPr>
          <a:xfrm>
            <a:off x="6002800" y="1351081"/>
            <a:ext cx="710639" cy="5096770"/>
            <a:chOff x="30144114" y="4724400"/>
            <a:chExt cx="3225983" cy="22860000"/>
          </a:xfrm>
        </p:grpSpPr>
        <p:grpSp>
          <p:nvGrpSpPr>
            <p:cNvPr id="233" name="Group 232">
              <a:extLst>
                <a:ext uri="{FF2B5EF4-FFF2-40B4-BE49-F238E27FC236}">
                  <a16:creationId xmlns:a16="http://schemas.microsoft.com/office/drawing/2014/main" id="{C1FF5C09-74A3-70D5-99B0-B0A8EAF155A6}"/>
                </a:ext>
              </a:extLst>
            </p:cNvPr>
            <p:cNvGrpSpPr/>
            <p:nvPr/>
          </p:nvGrpSpPr>
          <p:grpSpPr>
            <a:xfrm>
              <a:off x="30144114" y="4724400"/>
              <a:ext cx="2062673" cy="22860000"/>
              <a:chOff x="30144114" y="4724400"/>
              <a:chExt cx="2062673" cy="22860000"/>
            </a:xfrm>
          </p:grpSpPr>
          <p:pic>
            <p:nvPicPr>
              <p:cNvPr id="167" name="Picture 166" descr="Chart&#10;&#10;Description automatically generated with low confidence">
                <a:extLst>
                  <a:ext uri="{FF2B5EF4-FFF2-40B4-BE49-F238E27FC236}">
                    <a16:creationId xmlns:a16="http://schemas.microsoft.com/office/drawing/2014/main" id="{0061D5A0-7A3C-B8BF-21A2-A3BDEA1A0BC8}"/>
                  </a:ext>
                </a:extLst>
              </p:cNvPr>
              <p:cNvPicPr>
                <a:picLocks noChangeAspect="1"/>
              </p:cNvPicPr>
              <p:nvPr/>
            </p:nvPicPr>
            <p:blipFill rotWithShape="1">
              <a:blip r:embed="rId3"/>
              <a:srcRect l="78023" t="18371" r="16280" b="18438"/>
              <a:stretch/>
            </p:blipFill>
            <p:spPr>
              <a:xfrm>
                <a:off x="30144114" y="4724400"/>
                <a:ext cx="2049304" cy="22860000"/>
              </a:xfrm>
              <a:prstGeom prst="rect">
                <a:avLst/>
              </a:prstGeom>
            </p:spPr>
          </p:pic>
          <p:sp>
            <p:nvSpPr>
              <p:cNvPr id="226" name="Rectangle 225">
                <a:extLst>
                  <a:ext uri="{FF2B5EF4-FFF2-40B4-BE49-F238E27FC236}">
                    <a16:creationId xmlns:a16="http://schemas.microsoft.com/office/drawing/2014/main" id="{7E64F53A-11DF-9660-7B24-6E577434A13D}"/>
                  </a:ext>
                </a:extLst>
              </p:cNvPr>
              <p:cNvSpPr/>
              <p:nvPr/>
            </p:nvSpPr>
            <p:spPr>
              <a:xfrm>
                <a:off x="31541464" y="247904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7" name="Rectangle 226">
                <a:extLst>
                  <a:ext uri="{FF2B5EF4-FFF2-40B4-BE49-F238E27FC236}">
                    <a16:creationId xmlns:a16="http://schemas.microsoft.com/office/drawing/2014/main" id="{9C7E8B7B-79D4-B6B7-CE94-EB09CC3EDF21}"/>
                  </a:ext>
                </a:extLst>
              </p:cNvPr>
              <p:cNvSpPr/>
              <p:nvPr/>
            </p:nvSpPr>
            <p:spPr>
              <a:xfrm>
                <a:off x="31554833" y="203708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8" name="Rectangle 227">
                <a:extLst>
                  <a:ext uri="{FF2B5EF4-FFF2-40B4-BE49-F238E27FC236}">
                    <a16:creationId xmlns:a16="http://schemas.microsoft.com/office/drawing/2014/main" id="{3367EF77-A04E-6B78-4B2E-7048853C60AA}"/>
                  </a:ext>
                </a:extLst>
              </p:cNvPr>
              <p:cNvSpPr/>
              <p:nvPr/>
            </p:nvSpPr>
            <p:spPr>
              <a:xfrm>
                <a:off x="31494566" y="15896108"/>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9" name="Rectangle 228">
                <a:extLst>
                  <a:ext uri="{FF2B5EF4-FFF2-40B4-BE49-F238E27FC236}">
                    <a16:creationId xmlns:a16="http://schemas.microsoft.com/office/drawing/2014/main" id="{E08D2D0E-65EC-FB05-79DA-23602B78E98F}"/>
                  </a:ext>
                </a:extLst>
              </p:cNvPr>
              <p:cNvSpPr/>
              <p:nvPr/>
            </p:nvSpPr>
            <p:spPr>
              <a:xfrm>
                <a:off x="31494566" y="1146153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32" name="Rectangle 231">
                <a:extLst>
                  <a:ext uri="{FF2B5EF4-FFF2-40B4-BE49-F238E27FC236}">
                    <a16:creationId xmlns:a16="http://schemas.microsoft.com/office/drawing/2014/main" id="{EF23F6A6-404A-F140-07F9-5D4B03F735BE}"/>
                  </a:ext>
                </a:extLst>
              </p:cNvPr>
              <p:cNvSpPr/>
              <p:nvPr/>
            </p:nvSpPr>
            <p:spPr>
              <a:xfrm>
                <a:off x="31536404" y="695122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225" name="TextBox 224">
              <a:extLst>
                <a:ext uri="{FF2B5EF4-FFF2-40B4-BE49-F238E27FC236}">
                  <a16:creationId xmlns:a16="http://schemas.microsoft.com/office/drawing/2014/main" id="{04DCFDA8-062C-0225-B1A4-3FF8FED8A671}"/>
                </a:ext>
              </a:extLst>
            </p:cNvPr>
            <p:cNvSpPr txBox="1"/>
            <p:nvPr/>
          </p:nvSpPr>
          <p:spPr>
            <a:xfrm>
              <a:off x="31156344" y="2455820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- 0.8</a:t>
              </a:r>
            </a:p>
          </p:txBody>
        </p:sp>
        <p:sp>
          <p:nvSpPr>
            <p:cNvPr id="234" name="TextBox 233">
              <a:extLst>
                <a:ext uri="{FF2B5EF4-FFF2-40B4-BE49-F238E27FC236}">
                  <a16:creationId xmlns:a16="http://schemas.microsoft.com/office/drawing/2014/main" id="{BBE73CC9-5AE3-701A-F0F3-11207576CE68}"/>
                </a:ext>
              </a:extLst>
            </p:cNvPr>
            <p:cNvSpPr txBox="1"/>
            <p:nvPr/>
          </p:nvSpPr>
          <p:spPr>
            <a:xfrm>
              <a:off x="31193034" y="200362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- 0.4</a:t>
              </a:r>
            </a:p>
          </p:txBody>
        </p:sp>
        <p:sp>
          <p:nvSpPr>
            <p:cNvPr id="235" name="TextBox 234">
              <a:extLst>
                <a:ext uri="{FF2B5EF4-FFF2-40B4-BE49-F238E27FC236}">
                  <a16:creationId xmlns:a16="http://schemas.microsoft.com/office/drawing/2014/main" id="{38568966-8C68-F9DA-DAA8-8C0B37FFCA68}"/>
                </a:ext>
              </a:extLst>
            </p:cNvPr>
            <p:cNvSpPr txBox="1"/>
            <p:nvPr/>
          </p:nvSpPr>
          <p:spPr>
            <a:xfrm>
              <a:off x="31245269" y="1563096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0.0</a:t>
              </a:r>
            </a:p>
          </p:txBody>
        </p:sp>
        <p:sp>
          <p:nvSpPr>
            <p:cNvPr id="236" name="TextBox 235">
              <a:extLst>
                <a:ext uri="{FF2B5EF4-FFF2-40B4-BE49-F238E27FC236}">
                  <a16:creationId xmlns:a16="http://schemas.microsoft.com/office/drawing/2014/main" id="{82469A49-6E48-E0C2-E845-CE3D10CDC3D4}"/>
                </a:ext>
              </a:extLst>
            </p:cNvPr>
            <p:cNvSpPr txBox="1"/>
            <p:nvPr/>
          </p:nvSpPr>
          <p:spPr>
            <a:xfrm>
              <a:off x="31193034" y="1109539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0.4</a:t>
              </a:r>
            </a:p>
          </p:txBody>
        </p:sp>
        <p:sp>
          <p:nvSpPr>
            <p:cNvPr id="237" name="TextBox 236">
              <a:extLst>
                <a:ext uri="{FF2B5EF4-FFF2-40B4-BE49-F238E27FC236}">
                  <a16:creationId xmlns:a16="http://schemas.microsoft.com/office/drawing/2014/main" id="{3AA48D38-D63C-9300-66F6-809330307110}"/>
                </a:ext>
              </a:extLst>
            </p:cNvPr>
            <p:cNvSpPr txBox="1"/>
            <p:nvPr/>
          </p:nvSpPr>
          <p:spPr>
            <a:xfrm>
              <a:off x="31169474" y="668064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0.8</a:t>
              </a:r>
            </a:p>
          </p:txBody>
        </p:sp>
        <p:grpSp>
          <p:nvGrpSpPr>
            <p:cNvPr id="238" name="Group 237">
              <a:extLst>
                <a:ext uri="{FF2B5EF4-FFF2-40B4-BE49-F238E27FC236}">
                  <a16:creationId xmlns:a16="http://schemas.microsoft.com/office/drawing/2014/main" id="{4A769CB2-1BC4-A225-83CF-CFB62E0882AF}"/>
                </a:ext>
              </a:extLst>
            </p:cNvPr>
            <p:cNvGrpSpPr/>
            <p:nvPr/>
          </p:nvGrpSpPr>
          <p:grpSpPr>
            <a:xfrm>
              <a:off x="30324432" y="13760021"/>
              <a:ext cx="3045665" cy="892550"/>
              <a:chOff x="8923945" y="2589927"/>
              <a:chExt cx="959834" cy="892550"/>
            </a:xfrm>
          </p:grpSpPr>
          <p:cxnSp>
            <p:nvCxnSpPr>
              <p:cNvPr id="240" name="Straight Connector 239">
                <a:extLst>
                  <a:ext uri="{FF2B5EF4-FFF2-40B4-BE49-F238E27FC236}">
                    <a16:creationId xmlns:a16="http://schemas.microsoft.com/office/drawing/2014/main" id="{22D65639-53F6-4459-AF5E-973FC2F59FE3}"/>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661BC17-4958-A9C9-CB78-B8C7200F001B}"/>
                  </a:ext>
                </a:extLst>
              </p:cNvPr>
              <p:cNvSpPr txBox="1"/>
              <p:nvPr/>
            </p:nvSpPr>
            <p:spPr>
              <a:xfrm>
                <a:off x="9331855" y="2589927"/>
                <a:ext cx="551924"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0.16</a:t>
                </a:r>
              </a:p>
            </p:txBody>
          </p:sp>
        </p:grpSp>
        <p:grpSp>
          <p:nvGrpSpPr>
            <p:cNvPr id="242" name="Group 241">
              <a:extLst>
                <a:ext uri="{FF2B5EF4-FFF2-40B4-BE49-F238E27FC236}">
                  <a16:creationId xmlns:a16="http://schemas.microsoft.com/office/drawing/2014/main" id="{84F1FE57-256C-11BC-50B0-A62A61F659B6}"/>
                </a:ext>
              </a:extLst>
            </p:cNvPr>
            <p:cNvGrpSpPr/>
            <p:nvPr/>
          </p:nvGrpSpPr>
          <p:grpSpPr>
            <a:xfrm>
              <a:off x="30324434" y="17525809"/>
              <a:ext cx="3045659" cy="892550"/>
              <a:chOff x="8923945" y="2545777"/>
              <a:chExt cx="959832" cy="892550"/>
            </a:xfrm>
          </p:grpSpPr>
          <p:cxnSp>
            <p:nvCxnSpPr>
              <p:cNvPr id="244" name="Straight Connector 243">
                <a:extLst>
                  <a:ext uri="{FF2B5EF4-FFF2-40B4-BE49-F238E27FC236}">
                    <a16:creationId xmlns:a16="http://schemas.microsoft.com/office/drawing/2014/main" id="{1679BD29-2CEC-0935-A2EA-C66F0BFABEFF}"/>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ECCB4FC-D25C-444F-2554-CAD1DB988F3B}"/>
                  </a:ext>
                </a:extLst>
              </p:cNvPr>
              <p:cNvSpPr txBox="1"/>
              <p:nvPr/>
            </p:nvSpPr>
            <p:spPr>
              <a:xfrm>
                <a:off x="9237945" y="2545777"/>
                <a:ext cx="645832"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- 0.16</a:t>
                </a:r>
              </a:p>
            </p:txBody>
          </p:sp>
        </p:grpSp>
      </p:grpSp>
      <p:grpSp>
        <p:nvGrpSpPr>
          <p:cNvPr id="88" name="Group 87">
            <a:extLst>
              <a:ext uri="{FF2B5EF4-FFF2-40B4-BE49-F238E27FC236}">
                <a16:creationId xmlns:a16="http://schemas.microsoft.com/office/drawing/2014/main" id="{FFDDB731-492D-3426-BEE5-5F35E39AB051}"/>
              </a:ext>
            </a:extLst>
          </p:cNvPr>
          <p:cNvGrpSpPr/>
          <p:nvPr/>
        </p:nvGrpSpPr>
        <p:grpSpPr>
          <a:xfrm>
            <a:off x="-24917" y="1294097"/>
            <a:ext cx="7374642" cy="5903847"/>
            <a:chOff x="-24917" y="1294097"/>
            <a:chExt cx="7374642" cy="5903847"/>
          </a:xfrm>
        </p:grpSpPr>
        <p:sp>
          <p:nvSpPr>
            <p:cNvPr id="131" name="Left Brace 130">
              <a:extLst>
                <a:ext uri="{FF2B5EF4-FFF2-40B4-BE49-F238E27FC236}">
                  <a16:creationId xmlns:a16="http://schemas.microsoft.com/office/drawing/2014/main" id="{29E76397-308E-55FF-0B49-01BD27C5C576}"/>
                </a:ext>
              </a:extLst>
            </p:cNvPr>
            <p:cNvSpPr/>
            <p:nvPr/>
          </p:nvSpPr>
          <p:spPr>
            <a:xfrm rot="16200000">
              <a:off x="4561586" y="5656534"/>
              <a:ext cx="137241" cy="24200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32" name="TextBox 131">
              <a:extLst>
                <a:ext uri="{FF2B5EF4-FFF2-40B4-BE49-F238E27FC236}">
                  <a16:creationId xmlns:a16="http://schemas.microsoft.com/office/drawing/2014/main" id="{AD9702B1-DCE2-3415-D5D4-BEF1FF438367}"/>
                </a:ext>
              </a:extLst>
            </p:cNvPr>
            <p:cNvSpPr txBox="1"/>
            <p:nvPr/>
          </p:nvSpPr>
          <p:spPr>
            <a:xfrm>
              <a:off x="953619" y="692094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Discrimination </a:t>
              </a:r>
            </a:p>
          </p:txBody>
        </p:sp>
        <p:sp>
          <p:nvSpPr>
            <p:cNvPr id="133" name="TextBox 132">
              <a:extLst>
                <a:ext uri="{FF2B5EF4-FFF2-40B4-BE49-F238E27FC236}">
                  <a16:creationId xmlns:a16="http://schemas.microsoft.com/office/drawing/2014/main" id="{CF12B631-7268-8647-5234-EA8D3E972147}"/>
                </a:ext>
              </a:extLst>
            </p:cNvPr>
            <p:cNvSpPr txBox="1"/>
            <p:nvPr/>
          </p:nvSpPr>
          <p:spPr>
            <a:xfrm>
              <a:off x="3709555" y="6920630"/>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930105" y="6622381"/>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2169886" y="6623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953619" y="6499386"/>
              <a:ext cx="4909984" cy="138158"/>
              <a:chOff x="7175125" y="27917971"/>
              <a:chExt cx="2228912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91244"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7" name="Left Brace 176">
                <a:extLst>
                  <a:ext uri="{FF2B5EF4-FFF2-40B4-BE49-F238E27FC236}">
                    <a16:creationId xmlns:a16="http://schemas.microsoft.com/office/drawing/2014/main" id="{E0A7E09E-C62E-28A3-A2D4-A85F96F2F5FB}"/>
                  </a:ext>
                </a:extLst>
              </p:cNvPr>
              <p:cNvSpPr/>
              <p:nvPr/>
            </p:nvSpPr>
            <p:spPr>
              <a:xfrm rot="16200000">
                <a:off x="20804339" y="25519291"/>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0" name="Left Brace 179">
                <a:extLst>
                  <a:ext uri="{FF2B5EF4-FFF2-40B4-BE49-F238E27FC236}">
                    <a16:creationId xmlns:a16="http://schemas.microsoft.com/office/drawing/2014/main" id="{F5A75C3F-20E7-9839-D21A-A25ACFAB069F}"/>
                  </a:ext>
                </a:extLst>
              </p:cNvPr>
              <p:cNvSpPr/>
              <p:nvPr/>
            </p:nvSpPr>
            <p:spPr>
              <a:xfrm rot="16200000">
                <a:off x="26449189"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2081734" y="5646305"/>
              <a:ext cx="137241" cy="2440498"/>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5" name="Picture 4" descr="A picture containing colorfulness, screenshot, rectangle, square&#10;&#10;Description automatically generated">
              <a:extLst>
                <a:ext uri="{FF2B5EF4-FFF2-40B4-BE49-F238E27FC236}">
                  <a16:creationId xmlns:a16="http://schemas.microsoft.com/office/drawing/2014/main" id="{ADD73CBA-2545-943A-672D-5A26B17A780B}"/>
                </a:ext>
              </a:extLst>
            </p:cNvPr>
            <p:cNvPicPr>
              <a:picLocks noChangeAspect="1"/>
            </p:cNvPicPr>
            <p:nvPr/>
          </p:nvPicPr>
          <p:blipFill rotWithShape="1">
            <a:blip r:embed="rId4"/>
            <a:srcRect l="12087" t="18445" r="15759" b="18573"/>
            <a:stretch/>
          </p:blipFill>
          <p:spPr>
            <a:xfrm>
              <a:off x="903164" y="1300403"/>
              <a:ext cx="5769074" cy="5096766"/>
            </a:xfrm>
            <a:prstGeom prst="rect">
              <a:avLst/>
            </a:prstGeom>
          </p:spPr>
        </p:pic>
        <p:sp>
          <p:nvSpPr>
            <p:cNvPr id="7" name="TextBox 6">
              <a:extLst>
                <a:ext uri="{FF2B5EF4-FFF2-40B4-BE49-F238E27FC236}">
                  <a16:creationId xmlns:a16="http://schemas.microsoft.com/office/drawing/2014/main" id="{66E2B30A-A57C-0919-3C12-EEDB0CC9291F}"/>
                </a:ext>
              </a:extLst>
            </p:cNvPr>
            <p:cNvSpPr txBox="1"/>
            <p:nvPr/>
          </p:nvSpPr>
          <p:spPr>
            <a:xfrm>
              <a:off x="954927"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1370228"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1746855" y="633135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2198409"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2613710"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2990337" y="6327535"/>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3" name="TextBox 12">
              <a:extLst>
                <a:ext uri="{FF2B5EF4-FFF2-40B4-BE49-F238E27FC236}">
                  <a16:creationId xmlns:a16="http://schemas.microsoft.com/office/drawing/2014/main" id="{24F267CC-6D9D-258F-5430-87E7B94C54A9}"/>
                </a:ext>
              </a:extLst>
            </p:cNvPr>
            <p:cNvSpPr txBox="1"/>
            <p:nvPr/>
          </p:nvSpPr>
          <p:spPr>
            <a:xfrm>
              <a:off x="3434363"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4" name="TextBox 13">
              <a:extLst>
                <a:ext uri="{FF2B5EF4-FFF2-40B4-BE49-F238E27FC236}">
                  <a16:creationId xmlns:a16="http://schemas.microsoft.com/office/drawing/2014/main" id="{DF17B41B-C988-D1B2-FACA-1D20C06FF925}"/>
                </a:ext>
              </a:extLst>
            </p:cNvPr>
            <p:cNvSpPr txBox="1"/>
            <p:nvPr/>
          </p:nvSpPr>
          <p:spPr>
            <a:xfrm>
              <a:off x="3849664"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5" name="TextBox 14">
              <a:extLst>
                <a:ext uri="{FF2B5EF4-FFF2-40B4-BE49-F238E27FC236}">
                  <a16:creationId xmlns:a16="http://schemas.microsoft.com/office/drawing/2014/main" id="{739E8774-C202-7B27-8D97-30757C966269}"/>
                </a:ext>
              </a:extLst>
            </p:cNvPr>
            <p:cNvSpPr txBox="1"/>
            <p:nvPr/>
          </p:nvSpPr>
          <p:spPr>
            <a:xfrm>
              <a:off x="4226291" y="6333970"/>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C34B8A98-7D2F-541E-0F1F-7BB33459A81D}"/>
                </a:ext>
              </a:extLst>
            </p:cNvPr>
            <p:cNvSpPr txBox="1"/>
            <p:nvPr/>
          </p:nvSpPr>
          <p:spPr>
            <a:xfrm>
              <a:off x="4677845"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B1FA854E-B6CC-DA21-5AA1-381C7B7EE963}"/>
                </a:ext>
              </a:extLst>
            </p:cNvPr>
            <p:cNvSpPr txBox="1"/>
            <p:nvPr/>
          </p:nvSpPr>
          <p:spPr>
            <a:xfrm>
              <a:off x="5093146"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DFD2ED2-25EC-D722-FEDC-D0A292A58969}"/>
                </a:ext>
              </a:extLst>
            </p:cNvPr>
            <p:cNvSpPr txBox="1"/>
            <p:nvPr/>
          </p:nvSpPr>
          <p:spPr>
            <a:xfrm>
              <a:off x="5469773" y="6330154"/>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3035E700-4BD7-1E76-6E50-F936207F3E14}"/>
                </a:ext>
              </a:extLst>
            </p:cNvPr>
            <p:cNvSpPr txBox="1"/>
            <p:nvPr/>
          </p:nvSpPr>
          <p:spPr>
            <a:xfrm>
              <a:off x="3400510" y="661171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20" name="TextBox 19">
              <a:extLst>
                <a:ext uri="{FF2B5EF4-FFF2-40B4-BE49-F238E27FC236}">
                  <a16:creationId xmlns:a16="http://schemas.microsoft.com/office/drawing/2014/main" id="{A140C6B3-5511-99B8-9536-46685BD42810}"/>
                </a:ext>
              </a:extLst>
            </p:cNvPr>
            <p:cNvSpPr txBox="1"/>
            <p:nvPr/>
          </p:nvSpPr>
          <p:spPr>
            <a:xfrm>
              <a:off x="4640291" y="6612634"/>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30" name="TextBox 29">
              <a:extLst>
                <a:ext uri="{FF2B5EF4-FFF2-40B4-BE49-F238E27FC236}">
                  <a16:creationId xmlns:a16="http://schemas.microsoft.com/office/drawing/2014/main" id="{2642D810-3CC7-E704-2F58-F205665E5927}"/>
                </a:ext>
              </a:extLst>
            </p:cNvPr>
            <p:cNvSpPr txBox="1"/>
            <p:nvPr/>
          </p:nvSpPr>
          <p:spPr>
            <a:xfrm>
              <a:off x="6488313" y="170295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0.8</a:t>
              </a:r>
            </a:p>
          </p:txBody>
        </p:sp>
        <p:sp>
          <p:nvSpPr>
            <p:cNvPr id="31" name="TextBox 30">
              <a:extLst>
                <a:ext uri="{FF2B5EF4-FFF2-40B4-BE49-F238E27FC236}">
                  <a16:creationId xmlns:a16="http://schemas.microsoft.com/office/drawing/2014/main" id="{99D7B148-83A4-4898-2749-886DDB7EFC82}"/>
                </a:ext>
              </a:extLst>
            </p:cNvPr>
            <p:cNvSpPr txBox="1"/>
            <p:nvPr/>
          </p:nvSpPr>
          <p:spPr>
            <a:xfrm>
              <a:off x="6488313" y="2708099"/>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0.4</a:t>
              </a:r>
            </a:p>
          </p:txBody>
        </p:sp>
        <p:sp>
          <p:nvSpPr>
            <p:cNvPr id="32" name="TextBox 31">
              <a:extLst>
                <a:ext uri="{FF2B5EF4-FFF2-40B4-BE49-F238E27FC236}">
                  <a16:creationId xmlns:a16="http://schemas.microsoft.com/office/drawing/2014/main" id="{52D05005-C85B-5F4E-8DD1-86F56429AC64}"/>
                </a:ext>
              </a:extLst>
            </p:cNvPr>
            <p:cNvSpPr txBox="1"/>
            <p:nvPr/>
          </p:nvSpPr>
          <p:spPr>
            <a:xfrm>
              <a:off x="6488313" y="371056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a:t>
              </a:r>
            </a:p>
          </p:txBody>
        </p:sp>
        <p:sp>
          <p:nvSpPr>
            <p:cNvPr id="33" name="TextBox 32">
              <a:extLst>
                <a:ext uri="{FF2B5EF4-FFF2-40B4-BE49-F238E27FC236}">
                  <a16:creationId xmlns:a16="http://schemas.microsoft.com/office/drawing/2014/main" id="{C55DEB93-6AAD-BFD9-8ACE-586892E147A9}"/>
                </a:ext>
              </a:extLst>
            </p:cNvPr>
            <p:cNvSpPr txBox="1"/>
            <p:nvPr/>
          </p:nvSpPr>
          <p:spPr>
            <a:xfrm>
              <a:off x="6476150" y="4708116"/>
              <a:ext cx="505275"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- 0.4</a:t>
              </a:r>
            </a:p>
          </p:txBody>
        </p:sp>
        <p:sp>
          <p:nvSpPr>
            <p:cNvPr id="34" name="TextBox 33">
              <a:extLst>
                <a:ext uri="{FF2B5EF4-FFF2-40B4-BE49-F238E27FC236}">
                  <a16:creationId xmlns:a16="http://schemas.microsoft.com/office/drawing/2014/main" id="{36749F3C-71B2-9BDD-C820-F781BBD9CA86}"/>
                </a:ext>
              </a:extLst>
            </p:cNvPr>
            <p:cNvSpPr txBox="1"/>
            <p:nvPr/>
          </p:nvSpPr>
          <p:spPr>
            <a:xfrm>
              <a:off x="6476150" y="5713856"/>
              <a:ext cx="520449"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- 0.8</a:t>
              </a:r>
            </a:p>
          </p:txBody>
        </p:sp>
        <p:cxnSp>
          <p:nvCxnSpPr>
            <p:cNvPr id="35" name="Straight Connector 34">
              <a:extLst>
                <a:ext uri="{FF2B5EF4-FFF2-40B4-BE49-F238E27FC236}">
                  <a16:creationId xmlns:a16="http://schemas.microsoft.com/office/drawing/2014/main" id="{C3E09625-2449-2032-9026-079B6D45EDF2}"/>
                </a:ext>
              </a:extLst>
            </p:cNvPr>
            <p:cNvCxnSpPr>
              <a:cxnSpLocks/>
            </p:cNvCxnSpPr>
            <p:nvPr/>
          </p:nvCxnSpPr>
          <p:spPr>
            <a:xfrm>
              <a:off x="6206401" y="3419739"/>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1368E4-9808-576A-0D04-978FB6A0B4BC}"/>
                </a:ext>
              </a:extLst>
            </p:cNvPr>
            <p:cNvSpPr txBox="1"/>
            <p:nvPr/>
          </p:nvSpPr>
          <p:spPr>
            <a:xfrm>
              <a:off x="6539691" y="3291024"/>
              <a:ext cx="498596"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61F47505-0033-6AEE-645E-21FDEA5A6E90}"/>
                </a:ext>
              </a:extLst>
            </p:cNvPr>
            <p:cNvSpPr txBox="1"/>
            <p:nvPr/>
          </p:nvSpPr>
          <p:spPr>
            <a:xfrm>
              <a:off x="6874393" y="3281964"/>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512004E8-CBDE-C5C2-C068-FDA8295327C2}"/>
                </a:ext>
              </a:extLst>
            </p:cNvPr>
            <p:cNvSpPr txBox="1"/>
            <p:nvPr/>
          </p:nvSpPr>
          <p:spPr>
            <a:xfrm>
              <a:off x="6528872" y="4082933"/>
              <a:ext cx="597144"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- 0.16</a:t>
              </a:r>
            </a:p>
          </p:txBody>
        </p:sp>
        <p:sp>
          <p:nvSpPr>
            <p:cNvPr id="39" name="TextBox 38">
              <a:extLst>
                <a:ext uri="{FF2B5EF4-FFF2-40B4-BE49-F238E27FC236}">
                  <a16:creationId xmlns:a16="http://schemas.microsoft.com/office/drawing/2014/main" id="{3237588B-995D-1791-E2F0-010591F6C554}"/>
                </a:ext>
              </a:extLst>
            </p:cNvPr>
            <p:cNvSpPr txBox="1"/>
            <p:nvPr/>
          </p:nvSpPr>
          <p:spPr>
            <a:xfrm>
              <a:off x="6895947" y="4065675"/>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40" name="Straight Connector 39">
              <a:extLst>
                <a:ext uri="{FF2B5EF4-FFF2-40B4-BE49-F238E27FC236}">
                  <a16:creationId xmlns:a16="http://schemas.microsoft.com/office/drawing/2014/main" id="{C731551D-FD41-92C5-E8A6-5CAB87429BE3}"/>
                </a:ext>
              </a:extLst>
            </p:cNvPr>
            <p:cNvCxnSpPr>
              <a:cxnSpLocks/>
            </p:cNvCxnSpPr>
            <p:nvPr/>
          </p:nvCxnSpPr>
          <p:spPr>
            <a:xfrm>
              <a:off x="6206401" y="4209528"/>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FEBECCF-ACA1-523E-4EE8-A85F83CBF09B}"/>
                </a:ext>
              </a:extLst>
            </p:cNvPr>
            <p:cNvSpPr txBox="1"/>
            <p:nvPr/>
          </p:nvSpPr>
          <p:spPr>
            <a:xfrm rot="16200000">
              <a:off x="623008" y="142908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3" name="TextBox 42">
              <a:extLst>
                <a:ext uri="{FF2B5EF4-FFF2-40B4-BE49-F238E27FC236}">
                  <a16:creationId xmlns:a16="http://schemas.microsoft.com/office/drawing/2014/main" id="{19890822-28DF-E1F6-D64A-8219D6E2A932}"/>
                </a:ext>
              </a:extLst>
            </p:cNvPr>
            <p:cNvSpPr txBox="1"/>
            <p:nvPr/>
          </p:nvSpPr>
          <p:spPr>
            <a:xfrm rot="16200000">
              <a:off x="623008" y="184771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4" name="TextBox 43">
              <a:extLst>
                <a:ext uri="{FF2B5EF4-FFF2-40B4-BE49-F238E27FC236}">
                  <a16:creationId xmlns:a16="http://schemas.microsoft.com/office/drawing/2014/main" id="{D99DD093-08BC-CC56-121C-F6883352CE73}"/>
                </a:ext>
              </a:extLst>
            </p:cNvPr>
            <p:cNvSpPr txBox="1"/>
            <p:nvPr/>
          </p:nvSpPr>
          <p:spPr>
            <a:xfrm rot="16200000">
              <a:off x="587589" y="225521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5" name="TextBox 44">
              <a:extLst>
                <a:ext uri="{FF2B5EF4-FFF2-40B4-BE49-F238E27FC236}">
                  <a16:creationId xmlns:a16="http://schemas.microsoft.com/office/drawing/2014/main" id="{6A9C73DF-7491-C5DB-232B-60B28FAEE624}"/>
                </a:ext>
              </a:extLst>
            </p:cNvPr>
            <p:cNvSpPr txBox="1"/>
            <p:nvPr/>
          </p:nvSpPr>
          <p:spPr>
            <a:xfrm rot="16200000">
              <a:off x="628106" y="268781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6" name="TextBox 45">
              <a:extLst>
                <a:ext uri="{FF2B5EF4-FFF2-40B4-BE49-F238E27FC236}">
                  <a16:creationId xmlns:a16="http://schemas.microsoft.com/office/drawing/2014/main" id="{E59E8ED6-633B-7A7D-7EC1-BDCCAE768138}"/>
                </a:ext>
              </a:extLst>
            </p:cNvPr>
            <p:cNvSpPr txBox="1"/>
            <p:nvPr/>
          </p:nvSpPr>
          <p:spPr>
            <a:xfrm rot="16200000">
              <a:off x="628106" y="310644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7" name="TextBox 46">
              <a:extLst>
                <a:ext uri="{FF2B5EF4-FFF2-40B4-BE49-F238E27FC236}">
                  <a16:creationId xmlns:a16="http://schemas.microsoft.com/office/drawing/2014/main" id="{0FAA32AC-2989-9A75-4D6F-9342B2FB9C4D}"/>
                </a:ext>
              </a:extLst>
            </p:cNvPr>
            <p:cNvSpPr txBox="1"/>
            <p:nvPr/>
          </p:nvSpPr>
          <p:spPr>
            <a:xfrm rot="16200000">
              <a:off x="592687" y="351394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632372" y="392786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632372" y="434649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596953" y="475399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637470" y="518659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637470" y="560522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602051" y="601272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9" name="Left Brace 58">
              <a:extLst>
                <a:ext uri="{FF2B5EF4-FFF2-40B4-BE49-F238E27FC236}">
                  <a16:creationId xmlns:a16="http://schemas.microsoft.com/office/drawing/2014/main" id="{059190EA-146D-CAAF-4B84-2D6CD0247C48}"/>
                </a:ext>
              </a:extLst>
            </p:cNvPr>
            <p:cNvSpPr/>
            <p:nvPr/>
          </p:nvSpPr>
          <p:spPr>
            <a:xfrm>
              <a:off x="609181" y="1336180"/>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0" name="Left Brace 59">
              <a:extLst>
                <a:ext uri="{FF2B5EF4-FFF2-40B4-BE49-F238E27FC236}">
                  <a16:creationId xmlns:a16="http://schemas.microsoft.com/office/drawing/2014/main" id="{C800DDB0-4D17-794D-52D4-DCAAABE01971}"/>
                </a:ext>
              </a:extLst>
            </p:cNvPr>
            <p:cNvSpPr/>
            <p:nvPr/>
          </p:nvSpPr>
          <p:spPr>
            <a:xfrm>
              <a:off x="609181" y="2617702"/>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1" name="Left Brace 60">
              <a:extLst>
                <a:ext uri="{FF2B5EF4-FFF2-40B4-BE49-F238E27FC236}">
                  <a16:creationId xmlns:a16="http://schemas.microsoft.com/office/drawing/2014/main" id="{C1103692-8E71-B6B6-6BDA-96FB59F323A1}"/>
                </a:ext>
              </a:extLst>
            </p:cNvPr>
            <p:cNvSpPr/>
            <p:nvPr/>
          </p:nvSpPr>
          <p:spPr>
            <a:xfrm>
              <a:off x="610834" y="3842886"/>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610834" y="5124408"/>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5" name="TextBox 64">
              <a:extLst>
                <a:ext uri="{FF2B5EF4-FFF2-40B4-BE49-F238E27FC236}">
                  <a16:creationId xmlns:a16="http://schemas.microsoft.com/office/drawing/2014/main" id="{F22DAD6E-5FC3-1158-CB81-B8499A711D35}"/>
                </a:ext>
              </a:extLst>
            </p:cNvPr>
            <p:cNvSpPr txBox="1"/>
            <p:nvPr/>
          </p:nvSpPr>
          <p:spPr>
            <a:xfrm rot="16200000">
              <a:off x="-149799" y="1831912"/>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6" name="TextBox 65">
              <a:extLst>
                <a:ext uri="{FF2B5EF4-FFF2-40B4-BE49-F238E27FC236}">
                  <a16:creationId xmlns:a16="http://schemas.microsoft.com/office/drawing/2014/main" id="{9A0C7ECE-ED21-623F-CB59-A9E4B2BEB8E5}"/>
                </a:ext>
              </a:extLst>
            </p:cNvPr>
            <p:cNvSpPr txBox="1"/>
            <p:nvPr/>
          </p:nvSpPr>
          <p:spPr>
            <a:xfrm rot="16200000">
              <a:off x="-149799" y="3107093"/>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42804" y="4349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42804" y="562447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70" name="TextBox 69">
              <a:extLst>
                <a:ext uri="{FF2B5EF4-FFF2-40B4-BE49-F238E27FC236}">
                  <a16:creationId xmlns:a16="http://schemas.microsoft.com/office/drawing/2014/main" id="{7ACAA381-7B84-64E0-C5EE-304C01641F87}"/>
                </a:ext>
              </a:extLst>
            </p:cNvPr>
            <p:cNvSpPr txBox="1"/>
            <p:nvPr/>
          </p:nvSpPr>
          <p:spPr>
            <a:xfrm rot="16200000">
              <a:off x="-1112024" y="245321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831129" y="499221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Verbal Estimate</a:t>
              </a:r>
            </a:p>
          </p:txBody>
        </p:sp>
        <p:sp>
          <p:nvSpPr>
            <p:cNvPr id="73" name="Left Brace 72">
              <a:extLst>
                <a:ext uri="{FF2B5EF4-FFF2-40B4-BE49-F238E27FC236}">
                  <a16:creationId xmlns:a16="http://schemas.microsoft.com/office/drawing/2014/main" id="{5FCE3B71-37DA-E35E-3D01-80DBF447DE89}"/>
                </a:ext>
              </a:extLst>
            </p:cNvPr>
            <p:cNvSpPr/>
            <p:nvPr/>
          </p:nvSpPr>
          <p:spPr>
            <a:xfrm>
              <a:off x="265543" y="1300421"/>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4" name="Left Brace 73">
              <a:extLst>
                <a:ext uri="{FF2B5EF4-FFF2-40B4-BE49-F238E27FC236}">
                  <a16:creationId xmlns:a16="http://schemas.microsoft.com/office/drawing/2014/main" id="{C315BB87-5D14-DDFD-3F37-693401061382}"/>
                </a:ext>
              </a:extLst>
            </p:cNvPr>
            <p:cNvSpPr/>
            <p:nvPr/>
          </p:nvSpPr>
          <p:spPr>
            <a:xfrm>
              <a:off x="271271" y="3848786"/>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5" name="TextBox 74">
              <a:extLst>
                <a:ext uri="{FF2B5EF4-FFF2-40B4-BE49-F238E27FC236}">
                  <a16:creationId xmlns:a16="http://schemas.microsoft.com/office/drawing/2014/main" id="{51A8277A-CAF3-5A87-BEF6-B4E30BCBF09C}"/>
                </a:ext>
              </a:extLst>
            </p:cNvPr>
            <p:cNvSpPr txBox="1"/>
            <p:nvPr/>
          </p:nvSpPr>
          <p:spPr>
            <a:xfrm rot="5400000">
              <a:off x="6699589" y="3663629"/>
              <a:ext cx="102327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76" name="Rectangle 75">
              <a:extLst>
                <a:ext uri="{FF2B5EF4-FFF2-40B4-BE49-F238E27FC236}">
                  <a16:creationId xmlns:a16="http://schemas.microsoft.com/office/drawing/2014/main" id="{34E433D6-32B8-92D7-2B1C-56CA105D00A4}"/>
                </a:ext>
              </a:extLst>
            </p:cNvPr>
            <p:cNvSpPr/>
            <p:nvPr/>
          </p:nvSpPr>
          <p:spPr>
            <a:xfrm>
              <a:off x="1357616" y="1294097"/>
              <a:ext cx="4531078"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BEB5968-3838-D4AA-87B6-4C5D6136D9E0}"/>
                </a:ext>
              </a:extLst>
            </p:cNvPr>
            <p:cNvSpPr/>
            <p:nvPr/>
          </p:nvSpPr>
          <p:spPr>
            <a:xfrm>
              <a:off x="1769208" y="1703503"/>
              <a:ext cx="418837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9BC42595-5DA8-989D-AFA3-F5826FC1E9EB}"/>
                </a:ext>
              </a:extLst>
            </p:cNvPr>
            <p:cNvSpPr/>
            <p:nvPr/>
          </p:nvSpPr>
          <p:spPr>
            <a:xfrm>
              <a:off x="2180423" y="2126557"/>
              <a:ext cx="3708271"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584CDD77-53C9-0EC5-44A5-0039ABD2631E}"/>
                </a:ext>
              </a:extLst>
            </p:cNvPr>
            <p:cNvSpPr/>
            <p:nvPr/>
          </p:nvSpPr>
          <p:spPr>
            <a:xfrm>
              <a:off x="2585244" y="2544115"/>
              <a:ext cx="33394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BD910464-7709-0E32-E341-D0F53B1302E5}"/>
                </a:ext>
              </a:extLst>
            </p:cNvPr>
            <p:cNvSpPr/>
            <p:nvPr/>
          </p:nvSpPr>
          <p:spPr>
            <a:xfrm>
              <a:off x="3000545" y="2965852"/>
              <a:ext cx="290076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1" name="Rectangle 80">
              <a:extLst>
                <a:ext uri="{FF2B5EF4-FFF2-40B4-BE49-F238E27FC236}">
                  <a16:creationId xmlns:a16="http://schemas.microsoft.com/office/drawing/2014/main" id="{1F89D702-9A56-2D4E-6799-2F94B442F6AC}"/>
                </a:ext>
              </a:extLst>
            </p:cNvPr>
            <p:cNvSpPr/>
            <p:nvPr/>
          </p:nvSpPr>
          <p:spPr>
            <a:xfrm>
              <a:off x="3413091" y="3383325"/>
              <a:ext cx="2468478"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2" name="Rectangle 81">
              <a:extLst>
                <a:ext uri="{FF2B5EF4-FFF2-40B4-BE49-F238E27FC236}">
                  <a16:creationId xmlns:a16="http://schemas.microsoft.com/office/drawing/2014/main" id="{1727D5B0-9A56-6462-E379-D0D4FE8C8999}"/>
                </a:ext>
              </a:extLst>
            </p:cNvPr>
            <p:cNvSpPr/>
            <p:nvPr/>
          </p:nvSpPr>
          <p:spPr>
            <a:xfrm>
              <a:off x="3838943" y="3798277"/>
              <a:ext cx="2079427"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3" name="Rectangle 82">
              <a:extLst>
                <a:ext uri="{FF2B5EF4-FFF2-40B4-BE49-F238E27FC236}">
                  <a16:creationId xmlns:a16="http://schemas.microsoft.com/office/drawing/2014/main" id="{D5BDB137-EDC4-F652-C1E4-FB64FC3CDBFA}"/>
                </a:ext>
              </a:extLst>
            </p:cNvPr>
            <p:cNvSpPr/>
            <p:nvPr/>
          </p:nvSpPr>
          <p:spPr>
            <a:xfrm>
              <a:off x="4242637" y="4224370"/>
              <a:ext cx="1682040"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4" name="Rectangle 83">
              <a:extLst>
                <a:ext uri="{FF2B5EF4-FFF2-40B4-BE49-F238E27FC236}">
                  <a16:creationId xmlns:a16="http://schemas.microsoft.com/office/drawing/2014/main" id="{757C03AB-AE17-C7D2-0344-EA0338E39015}"/>
                </a:ext>
              </a:extLst>
            </p:cNvPr>
            <p:cNvSpPr/>
            <p:nvPr/>
          </p:nvSpPr>
          <p:spPr>
            <a:xfrm>
              <a:off x="4647330" y="4640980"/>
              <a:ext cx="1277345"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CDBC146B-2F69-DF6C-6C57-CFF05BDCADB4}"/>
                </a:ext>
              </a:extLst>
            </p:cNvPr>
            <p:cNvSpPr/>
            <p:nvPr/>
          </p:nvSpPr>
          <p:spPr>
            <a:xfrm>
              <a:off x="5073795" y="5065605"/>
              <a:ext cx="82751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4B4C25F7-C764-EAFD-E2BB-8184598F3ECB}"/>
                </a:ext>
              </a:extLst>
            </p:cNvPr>
            <p:cNvSpPr/>
            <p:nvPr/>
          </p:nvSpPr>
          <p:spPr>
            <a:xfrm>
              <a:off x="5489665" y="5480293"/>
              <a:ext cx="56042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 name="Rectangle 1">
            <a:extLst>
              <a:ext uri="{FF2B5EF4-FFF2-40B4-BE49-F238E27FC236}">
                <a16:creationId xmlns:a16="http://schemas.microsoft.com/office/drawing/2014/main" id="{CCAC4F69-DF4C-E216-3A54-9C9C5875E281}"/>
              </a:ext>
            </a:extLst>
          </p:cNvPr>
          <p:cNvSpPr/>
          <p:nvPr/>
        </p:nvSpPr>
        <p:spPr>
          <a:xfrm>
            <a:off x="930105" y="1294097"/>
            <a:ext cx="1545676" cy="1269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DF9E6CE-866C-A2CC-1C62-43F2DC2E292D}"/>
              </a:ext>
            </a:extLst>
          </p:cNvPr>
          <p:cNvSpPr/>
          <p:nvPr/>
        </p:nvSpPr>
        <p:spPr>
          <a:xfrm>
            <a:off x="2201670" y="2551337"/>
            <a:ext cx="1545676" cy="1269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E5E9783-E82F-381E-8E2B-A813E87334C9}"/>
              </a:ext>
            </a:extLst>
          </p:cNvPr>
          <p:cNvSpPr/>
          <p:nvPr/>
        </p:nvSpPr>
        <p:spPr>
          <a:xfrm>
            <a:off x="3416265" y="3791905"/>
            <a:ext cx="1220734" cy="1269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2F9DEAD-292D-2908-D6CE-796BDA3A989C}"/>
              </a:ext>
            </a:extLst>
          </p:cNvPr>
          <p:cNvSpPr/>
          <p:nvPr/>
        </p:nvSpPr>
        <p:spPr>
          <a:xfrm>
            <a:off x="4660991" y="5078578"/>
            <a:ext cx="1204922" cy="1269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3574D9-6902-24BE-B12F-6BA7B1092AFF}"/>
              </a:ext>
            </a:extLst>
          </p:cNvPr>
          <p:cNvSpPr/>
          <p:nvPr/>
        </p:nvSpPr>
        <p:spPr>
          <a:xfrm>
            <a:off x="2184734" y="5108523"/>
            <a:ext cx="1208428" cy="1225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111D9AC-6EE9-3B84-B348-13E9F73024E3}"/>
              </a:ext>
            </a:extLst>
          </p:cNvPr>
          <p:cNvSpPr/>
          <p:nvPr/>
        </p:nvSpPr>
        <p:spPr>
          <a:xfrm>
            <a:off x="955039" y="3848786"/>
            <a:ext cx="1208428" cy="1225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C88E9F45-2FAD-3B22-71BC-8A9D6CF3DA42}"/>
              </a:ext>
            </a:extLst>
          </p:cNvPr>
          <p:cNvPicPr>
            <a:picLocks noChangeAspect="1"/>
          </p:cNvPicPr>
          <p:nvPr/>
        </p:nvPicPr>
        <p:blipFill>
          <a:blip r:embed="rId5"/>
          <a:stretch>
            <a:fillRect/>
          </a:stretch>
        </p:blipFill>
        <p:spPr>
          <a:xfrm>
            <a:off x="897785" y="3824444"/>
            <a:ext cx="1269805" cy="1278385"/>
          </a:xfrm>
          <a:prstGeom prst="rect">
            <a:avLst/>
          </a:prstGeom>
        </p:spPr>
      </p:pic>
      <p:pic>
        <p:nvPicPr>
          <p:cNvPr id="24" name="Picture 23">
            <a:extLst>
              <a:ext uri="{FF2B5EF4-FFF2-40B4-BE49-F238E27FC236}">
                <a16:creationId xmlns:a16="http://schemas.microsoft.com/office/drawing/2014/main" id="{060AC22B-571F-325B-A21D-4F91F61BF8D7}"/>
              </a:ext>
            </a:extLst>
          </p:cNvPr>
          <p:cNvPicPr>
            <a:picLocks noChangeAspect="1"/>
          </p:cNvPicPr>
          <p:nvPr/>
        </p:nvPicPr>
        <p:blipFill>
          <a:blip r:embed="rId6"/>
          <a:stretch>
            <a:fillRect/>
          </a:stretch>
        </p:blipFill>
        <p:spPr>
          <a:xfrm>
            <a:off x="2176555" y="5091651"/>
            <a:ext cx="1248616" cy="1248616"/>
          </a:xfrm>
          <a:prstGeom prst="rect">
            <a:avLst/>
          </a:prstGeom>
        </p:spPr>
      </p:pic>
      <p:sp>
        <p:nvSpPr>
          <p:cNvPr id="25" name="Rectangle 24">
            <a:extLst>
              <a:ext uri="{FF2B5EF4-FFF2-40B4-BE49-F238E27FC236}">
                <a16:creationId xmlns:a16="http://schemas.microsoft.com/office/drawing/2014/main" id="{43F52D04-7D5D-55C1-7F3C-2BE3393EC77C}"/>
              </a:ext>
            </a:extLst>
          </p:cNvPr>
          <p:cNvSpPr/>
          <p:nvPr/>
        </p:nvSpPr>
        <p:spPr>
          <a:xfrm>
            <a:off x="47709" y="1037634"/>
            <a:ext cx="2405169" cy="2781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40B51C-2F37-773A-B308-35A66DEA87E0}"/>
              </a:ext>
            </a:extLst>
          </p:cNvPr>
          <p:cNvSpPr/>
          <p:nvPr/>
        </p:nvSpPr>
        <p:spPr>
          <a:xfrm>
            <a:off x="3436218" y="5057104"/>
            <a:ext cx="2485464" cy="2280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389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hotel room with a bed and chair&#10;&#10;Description automatically generated with low confidence">
            <a:extLst>
              <a:ext uri="{FF2B5EF4-FFF2-40B4-BE49-F238E27FC236}">
                <a16:creationId xmlns:a16="http://schemas.microsoft.com/office/drawing/2014/main" id="{0AEE8172-7EF5-AA70-ACA6-0C8DB6C2C446}"/>
              </a:ext>
            </a:extLst>
          </p:cNvPr>
          <p:cNvPicPr>
            <a:picLocks noChangeAspect="1"/>
          </p:cNvPicPr>
          <p:nvPr/>
        </p:nvPicPr>
        <p:blipFill>
          <a:blip r:embed="rId3"/>
          <a:stretch>
            <a:fillRect/>
          </a:stretch>
        </p:blipFill>
        <p:spPr>
          <a:xfrm>
            <a:off x="1184579" y="333818"/>
            <a:ext cx="4804741" cy="3488374"/>
          </a:xfrm>
          <a:prstGeom prst="rect">
            <a:avLst/>
          </a:prstGeom>
        </p:spPr>
      </p:pic>
      <p:pic>
        <p:nvPicPr>
          <p:cNvPr id="7" name="Picture 6" descr="A screenshot of a room&#10;&#10;Description automatically generated with low confidence">
            <a:extLst>
              <a:ext uri="{FF2B5EF4-FFF2-40B4-BE49-F238E27FC236}">
                <a16:creationId xmlns:a16="http://schemas.microsoft.com/office/drawing/2014/main" id="{43524E54-4D2B-51BE-3B50-17BA0E4773E4}"/>
              </a:ext>
            </a:extLst>
          </p:cNvPr>
          <p:cNvPicPr>
            <a:picLocks noChangeAspect="1"/>
          </p:cNvPicPr>
          <p:nvPr/>
        </p:nvPicPr>
        <p:blipFill>
          <a:blip r:embed="rId4"/>
          <a:stretch>
            <a:fillRect/>
          </a:stretch>
        </p:blipFill>
        <p:spPr>
          <a:xfrm>
            <a:off x="1184579" y="3996354"/>
            <a:ext cx="4804741" cy="3483437"/>
          </a:xfrm>
          <a:prstGeom prst="rect">
            <a:avLst/>
          </a:prstGeom>
        </p:spPr>
      </p:pic>
      <p:sp>
        <p:nvSpPr>
          <p:cNvPr id="14" name="Rectangle 13">
            <a:extLst>
              <a:ext uri="{FF2B5EF4-FFF2-40B4-BE49-F238E27FC236}">
                <a16:creationId xmlns:a16="http://schemas.microsoft.com/office/drawing/2014/main" id="{B9AA4E00-0DBF-D757-64FC-3DB4628374F2}"/>
              </a:ext>
            </a:extLst>
          </p:cNvPr>
          <p:cNvSpPr/>
          <p:nvPr/>
        </p:nvSpPr>
        <p:spPr>
          <a:xfrm>
            <a:off x="3791527" y="5305124"/>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B1BC97EA-9112-C495-E10B-725822BDFC20}"/>
              </a:ext>
            </a:extLst>
          </p:cNvPr>
          <p:cNvCxnSpPr>
            <a:cxnSpLocks/>
          </p:cNvCxnSpPr>
          <p:nvPr/>
        </p:nvCxnSpPr>
        <p:spPr>
          <a:xfrm flipV="1">
            <a:off x="3788352" y="4752108"/>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C93F8EF3-77B8-39DE-47A8-BEA6114A1962}"/>
              </a:ext>
            </a:extLst>
          </p:cNvPr>
          <p:cNvCxnSpPr>
            <a:cxnSpLocks/>
          </p:cNvCxnSpPr>
          <p:nvPr/>
        </p:nvCxnSpPr>
        <p:spPr>
          <a:xfrm>
            <a:off x="3788351" y="5410212"/>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EBCC588-1D08-095E-DF15-EACE0448137E}"/>
              </a:ext>
            </a:extLst>
          </p:cNvPr>
          <p:cNvCxnSpPr>
            <a:cxnSpLocks/>
          </p:cNvCxnSpPr>
          <p:nvPr/>
        </p:nvCxnSpPr>
        <p:spPr>
          <a:xfrm>
            <a:off x="4503349" y="4752108"/>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2C4EA049-6915-9081-CFF5-C45F5FA3FC9E}"/>
              </a:ext>
            </a:extLst>
          </p:cNvPr>
          <p:cNvSpPr/>
          <p:nvPr/>
        </p:nvSpPr>
        <p:spPr>
          <a:xfrm>
            <a:off x="4499250" y="4749969"/>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A023B519-6C17-08CD-B3C9-0089317FAD5D}"/>
              </a:ext>
            </a:extLst>
          </p:cNvPr>
          <p:cNvGrpSpPr/>
          <p:nvPr/>
        </p:nvGrpSpPr>
        <p:grpSpPr>
          <a:xfrm>
            <a:off x="4504474" y="4770092"/>
            <a:ext cx="1349271" cy="1188860"/>
            <a:chOff x="8593092" y="2859987"/>
            <a:chExt cx="3079877" cy="3081789"/>
          </a:xfrm>
        </p:grpSpPr>
        <p:pic>
          <p:nvPicPr>
            <p:cNvPr id="61" name="Picture 60" descr="A picture containing text&#10;&#10;Description automatically generated">
              <a:extLst>
                <a:ext uri="{FF2B5EF4-FFF2-40B4-BE49-F238E27FC236}">
                  <a16:creationId xmlns:a16="http://schemas.microsoft.com/office/drawing/2014/main" id="{334D435C-B0FB-BA65-E171-EFEC02B3FC82}"/>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62" name="Right Triangle 61">
              <a:extLst>
                <a:ext uri="{FF2B5EF4-FFF2-40B4-BE49-F238E27FC236}">
                  <a16:creationId xmlns:a16="http://schemas.microsoft.com/office/drawing/2014/main" id="{08B2BD0B-0556-B6BB-962F-FB122F2755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4452730-10D0-CA00-4DF7-93B93332587C}"/>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65" name="TextBox 64">
              <a:extLst>
                <a:ext uri="{FF2B5EF4-FFF2-40B4-BE49-F238E27FC236}">
                  <a16:creationId xmlns:a16="http://schemas.microsoft.com/office/drawing/2014/main" id="{5FD5D439-F719-FE00-AB32-82B00501A959}"/>
                </a:ext>
              </a:extLst>
            </p:cNvPr>
            <p:cNvSpPr txBox="1"/>
            <p:nvPr/>
          </p:nvSpPr>
          <p:spPr>
            <a:xfrm>
              <a:off x="9891638" y="2866320"/>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66" name="Oval 65">
              <a:extLst>
                <a:ext uri="{FF2B5EF4-FFF2-40B4-BE49-F238E27FC236}">
                  <a16:creationId xmlns:a16="http://schemas.microsoft.com/office/drawing/2014/main" id="{EEDE59FD-F0AA-0045-23B4-9E2E913FE0CC}"/>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16C35D7-7F0E-8030-6954-D33DFC2B80B2}"/>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5AA3FFB-2FFA-63E2-089B-FEEEE1E3956C}"/>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DA4AB3C-FE6E-6159-2115-D77AA1E1BF08}"/>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228E2D0-7088-F305-264B-B96E24F96F18}"/>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BDB6085-A3B8-63D4-1F31-E196EBB233A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4A13ACE-9881-8717-7C72-4A4A95A75B9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3" name="Oval 72">
              <a:extLst>
                <a:ext uri="{FF2B5EF4-FFF2-40B4-BE49-F238E27FC236}">
                  <a16:creationId xmlns:a16="http://schemas.microsoft.com/office/drawing/2014/main" id="{95BAA7B3-5CD7-9337-F361-554871D6F7A7}"/>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51685AF-FCF1-0C60-9CB1-D1D79E85B04B}"/>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0" name="Straight Connector 79">
            <a:extLst>
              <a:ext uri="{FF2B5EF4-FFF2-40B4-BE49-F238E27FC236}">
                <a16:creationId xmlns:a16="http://schemas.microsoft.com/office/drawing/2014/main" id="{552EA6FE-4D79-F192-6A92-90E13C7E8330}"/>
              </a:ext>
            </a:extLst>
          </p:cNvPr>
          <p:cNvCxnSpPr>
            <a:stCxn id="66" idx="0"/>
            <a:endCxn id="71" idx="4"/>
          </p:cNvCxnSpPr>
          <p:nvPr/>
        </p:nvCxnSpPr>
        <p:spPr>
          <a:xfrm>
            <a:off x="4740884" y="4943464"/>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F58F030-88FF-19E1-DA30-A03CC721B150}"/>
              </a:ext>
            </a:extLst>
          </p:cNvPr>
          <p:cNvCxnSpPr/>
          <p:nvPr/>
        </p:nvCxnSpPr>
        <p:spPr>
          <a:xfrm>
            <a:off x="4741537" y="5372767"/>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93A4781-9644-5DAD-3E61-CD0DBF464156}"/>
              </a:ext>
            </a:extLst>
          </p:cNvPr>
          <p:cNvCxnSpPr/>
          <p:nvPr/>
        </p:nvCxnSpPr>
        <p:spPr>
          <a:xfrm>
            <a:off x="5638028" y="4955544"/>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5935B26-75FE-BEF1-FB1E-E38911802927}"/>
              </a:ext>
            </a:extLst>
          </p:cNvPr>
          <p:cNvCxnSpPr/>
          <p:nvPr/>
        </p:nvCxnSpPr>
        <p:spPr>
          <a:xfrm>
            <a:off x="5632800" y="535686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33A2629F-9CE9-3240-C784-1C3A034BC930}"/>
              </a:ext>
            </a:extLst>
          </p:cNvPr>
          <p:cNvCxnSpPr>
            <a:cxnSpLocks/>
            <a:stCxn id="71" idx="2"/>
          </p:cNvCxnSpPr>
          <p:nvPr/>
        </p:nvCxnSpPr>
        <p:spPr>
          <a:xfrm>
            <a:off x="4728995" y="5353392"/>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B5578281-33BC-8585-33C2-3A556F66D88A}"/>
              </a:ext>
            </a:extLst>
          </p:cNvPr>
          <p:cNvCxnSpPr>
            <a:cxnSpLocks/>
          </p:cNvCxnSpPr>
          <p:nvPr/>
        </p:nvCxnSpPr>
        <p:spPr>
          <a:xfrm>
            <a:off x="4749102" y="5778094"/>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793B069-D968-70D6-732A-1BD782EB481D}"/>
              </a:ext>
            </a:extLst>
          </p:cNvPr>
          <p:cNvCxnSpPr>
            <a:cxnSpLocks/>
          </p:cNvCxnSpPr>
          <p:nvPr/>
        </p:nvCxnSpPr>
        <p:spPr>
          <a:xfrm>
            <a:off x="5207926" y="5777707"/>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BB22DD0-7E37-F3FB-F462-1E13BB937441}"/>
              </a:ext>
            </a:extLst>
          </p:cNvPr>
          <p:cNvCxnSpPr>
            <a:cxnSpLocks/>
          </p:cNvCxnSpPr>
          <p:nvPr/>
        </p:nvCxnSpPr>
        <p:spPr>
          <a:xfrm>
            <a:off x="5186338" y="5353391"/>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41D3998B-F664-903E-78F0-05C387A7175E}"/>
              </a:ext>
            </a:extLst>
          </p:cNvPr>
          <p:cNvCxnSpPr>
            <a:cxnSpLocks/>
            <a:stCxn id="67" idx="2"/>
          </p:cNvCxnSpPr>
          <p:nvPr/>
        </p:nvCxnSpPr>
        <p:spPr>
          <a:xfrm flipV="1">
            <a:off x="5167084" y="4954313"/>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EA50ED04-A2C8-07AB-CC4E-747A01F68336}"/>
              </a:ext>
            </a:extLst>
          </p:cNvPr>
          <p:cNvCxnSpPr>
            <a:cxnSpLocks/>
            <a:endCxn id="68" idx="3"/>
          </p:cNvCxnSpPr>
          <p:nvPr/>
        </p:nvCxnSpPr>
        <p:spPr>
          <a:xfrm flipV="1">
            <a:off x="5187986" y="4960866"/>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360FB801-626E-CEB2-EE98-9E6E10FEDA96}"/>
              </a:ext>
            </a:extLst>
          </p:cNvPr>
          <p:cNvSpPr txBox="1"/>
          <p:nvPr/>
        </p:nvSpPr>
        <p:spPr>
          <a:xfrm>
            <a:off x="4749201" y="5334250"/>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122" name="Straight Connector 121">
            <a:extLst>
              <a:ext uri="{FF2B5EF4-FFF2-40B4-BE49-F238E27FC236}">
                <a16:creationId xmlns:a16="http://schemas.microsoft.com/office/drawing/2014/main" id="{12F5E2E1-F803-A457-CC7A-3B63BCED318A}"/>
              </a:ext>
            </a:extLst>
          </p:cNvPr>
          <p:cNvCxnSpPr>
            <a:cxnSpLocks/>
            <a:endCxn id="73" idx="2"/>
          </p:cNvCxnSpPr>
          <p:nvPr/>
        </p:nvCxnSpPr>
        <p:spPr>
          <a:xfrm>
            <a:off x="5401114" y="5583771"/>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947DDC0-90EB-A7AB-5EAA-73A1B92CAD06}"/>
              </a:ext>
            </a:extLst>
          </p:cNvPr>
          <p:cNvCxnSpPr>
            <a:cxnSpLocks/>
          </p:cNvCxnSpPr>
          <p:nvPr/>
        </p:nvCxnSpPr>
        <p:spPr>
          <a:xfrm flipV="1">
            <a:off x="4747712" y="5588851"/>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F7259EE7-A9D4-7478-1459-81FCCAE1B078}"/>
              </a:ext>
            </a:extLst>
          </p:cNvPr>
          <p:cNvCxnSpPr>
            <a:cxnSpLocks/>
          </p:cNvCxnSpPr>
          <p:nvPr/>
        </p:nvCxnSpPr>
        <p:spPr>
          <a:xfrm>
            <a:off x="5189844" y="5582946"/>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9495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34801"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74535"/>
              <a:ext cx="7209268" cy="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6"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9.82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9"/>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4.41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5671" y="3725376"/>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1.76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2.64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0"/>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4.58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60" y="5825982"/>
            <a:ext cx="3130683" cy="713016"/>
          </a:xfrm>
          <a:prstGeom prst="rect">
            <a:avLst/>
          </a:prstGeom>
          <a:noFill/>
        </p:spPr>
        <p:txBody>
          <a:bodyPr wrap="square" rtlCol="0">
            <a:spAutoFit/>
          </a:bodyPr>
          <a:lstStyle/>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546861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258483" y="4059186"/>
            <a:ext cx="4804742" cy="3392195"/>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5" y="502920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6258" y="3702160"/>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1"/>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59" y="5825982"/>
              <a:ext cx="3441428" cy="814067"/>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293696" y="469947"/>
            <a:ext cx="4804741" cy="3483437"/>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727747"/>
              <a:ext cx="1349271" cy="1194884"/>
              <a:chOff x="8593092" y="2844371"/>
              <a:chExt cx="3079877" cy="3097405"/>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891637" y="2844371"/>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440153" y="2297929"/>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05949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1034539" y="3285816"/>
            <a:ext cx="3610879" cy="2787742"/>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1081281" y="469948"/>
            <a:ext cx="3564138" cy="2727116"/>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657119"/>
              <a:ext cx="1349271" cy="1265514"/>
              <a:chOff x="8593092" y="2661289"/>
              <a:chExt cx="3079877" cy="3280487"/>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767287" y="2661289"/>
                <a:ext cx="923399"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605952" y="2303430"/>
              <a:ext cx="567219" cy="255537"/>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6499AC07-D442-684B-4017-5F66B43DFF0E}"/>
              </a:ext>
            </a:extLst>
          </p:cNvPr>
          <p:cNvSpPr txBox="1"/>
          <p:nvPr/>
        </p:nvSpPr>
        <p:spPr>
          <a:xfrm>
            <a:off x="3370727" y="861357"/>
            <a:ext cx="1598964" cy="215444"/>
          </a:xfrm>
          <a:prstGeom prst="rect">
            <a:avLst/>
          </a:prstGeom>
          <a:noFill/>
        </p:spPr>
        <p:txBody>
          <a:bodyPr wrap="square" rtlCol="0">
            <a:spAutoFit/>
          </a:bodyPr>
          <a:lstStyle/>
          <a:p>
            <a:r>
              <a:rPr lang="en-US" sz="800" dirty="0">
                <a:latin typeface="Menlo" panose="020B0609030804020204" pitchFamily="49" charset="0"/>
                <a:ea typeface="Menlo" panose="020B0609030804020204" pitchFamily="49" charset="0"/>
                <a:cs typeface="Menlo" panose="020B0609030804020204" pitchFamily="49" charset="0"/>
              </a:rPr>
              <a:t> (x</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y</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depth)</a:t>
            </a:r>
          </a:p>
        </p:txBody>
      </p:sp>
      <p:sp>
        <p:nvSpPr>
          <p:cNvPr id="4" name="TextBox 3">
            <a:extLst>
              <a:ext uri="{FF2B5EF4-FFF2-40B4-BE49-F238E27FC236}">
                <a16:creationId xmlns:a16="http://schemas.microsoft.com/office/drawing/2014/main" id="{FCAF493B-AFA6-1D61-B2C2-A92D68CFA58D}"/>
              </a:ext>
            </a:extLst>
          </p:cNvPr>
          <p:cNvSpPr txBox="1"/>
          <p:nvPr/>
        </p:nvSpPr>
        <p:spPr>
          <a:xfrm>
            <a:off x="974653" y="6120418"/>
            <a:ext cx="3730835" cy="2031325"/>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X. Pixelwise derivation of real-world object surface area.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a:t>
            </a:r>
          </a:p>
        </p:txBody>
      </p:sp>
      <p:sp>
        <p:nvSpPr>
          <p:cNvPr id="56" name="TextBox 55">
            <a:extLst>
              <a:ext uri="{FF2B5EF4-FFF2-40B4-BE49-F238E27FC236}">
                <a16:creationId xmlns:a16="http://schemas.microsoft.com/office/drawing/2014/main" id="{1C8B7E81-4A52-7541-2F21-F6B597CDDB7B}"/>
              </a:ext>
            </a:extLst>
          </p:cNvPr>
          <p:cNvSpPr txBox="1"/>
          <p:nvPr/>
        </p:nvSpPr>
        <p:spPr>
          <a:xfrm>
            <a:off x="722614" y="35453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718087" y="314838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3114855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Verbal Estimate Linear Models. </a:t>
            </a:r>
            <a:r>
              <a:rPr lang="en-US" sz="90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C540B90-AC5D-71E9-8F95-34B6813B40D6}"/>
              </a:ext>
            </a:extLst>
          </p:cNvPr>
          <p:cNvSpPr/>
          <p:nvPr/>
        </p:nvSpPr>
        <p:spPr>
          <a:xfrm>
            <a:off x="2674033" y="299489"/>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6F80F8E0-E0EE-8AA8-1772-59300A6AD1A3}"/>
              </a:ext>
            </a:extLst>
          </p:cNvPr>
          <p:cNvGrpSpPr/>
          <p:nvPr/>
        </p:nvGrpSpPr>
        <p:grpSpPr>
          <a:xfrm>
            <a:off x="419534" y="694245"/>
            <a:ext cx="3195631" cy="3195631"/>
            <a:chOff x="419534" y="694245"/>
            <a:chExt cx="3195631" cy="3195631"/>
          </a:xfrm>
        </p:grpSpPr>
        <p:pic>
          <p:nvPicPr>
            <p:cNvPr id="20" name="Picture 19" descr="Chart&#10;&#10;Description automatically generated">
              <a:extLst>
                <a:ext uri="{FF2B5EF4-FFF2-40B4-BE49-F238E27FC236}">
                  <a16:creationId xmlns:a16="http://schemas.microsoft.com/office/drawing/2014/main" id="{538A15ED-BD88-6134-5555-DEF20BB6005C}"/>
                </a:ext>
              </a:extLst>
            </p:cNvPr>
            <p:cNvPicPr>
              <a:picLocks noChangeAspect="1"/>
            </p:cNvPicPr>
            <p:nvPr/>
          </p:nvPicPr>
          <p:blipFill>
            <a:blip r:embed="rId5"/>
            <a:stretch>
              <a:fillRect/>
            </a:stretch>
          </p:blipFill>
          <p:spPr>
            <a:xfrm>
              <a:off x="419534" y="694245"/>
              <a:ext cx="3195631" cy="3195631"/>
            </a:xfrm>
            <a:prstGeom prst="rect">
              <a:avLst/>
            </a:prstGeom>
          </p:spPr>
        </p:pic>
        <p:sp>
          <p:nvSpPr>
            <p:cNvPr id="32" name="Rectangle 31">
              <a:extLst>
                <a:ext uri="{FF2B5EF4-FFF2-40B4-BE49-F238E27FC236}">
                  <a16:creationId xmlns:a16="http://schemas.microsoft.com/office/drawing/2014/main" id="{B2B62DD5-6EAD-390E-F1C0-6FB721EA5385}"/>
                </a:ext>
              </a:extLst>
            </p:cNvPr>
            <p:cNvSpPr/>
            <p:nvPr/>
          </p:nvSpPr>
          <p:spPr>
            <a:xfrm>
              <a:off x="1789889"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B6014AE4-2DB7-AD3E-07A9-941C11673F3D}"/>
                </a:ext>
              </a:extLst>
            </p:cNvPr>
            <p:cNvSpPr/>
            <p:nvPr/>
          </p:nvSpPr>
          <p:spPr>
            <a:xfrm>
              <a:off x="2256255" y="1080111"/>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6"/>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2" name="Picture 1" descr="Chart&#10;&#10;Description automatically generated">
            <a:extLst>
              <a:ext uri="{FF2B5EF4-FFF2-40B4-BE49-F238E27FC236}">
                <a16:creationId xmlns:a16="http://schemas.microsoft.com/office/drawing/2014/main" id="{50622C77-90E0-1706-E7A0-543CEA93A2F1}"/>
              </a:ext>
            </a:extLst>
          </p:cNvPr>
          <p:cNvPicPr>
            <a:picLocks noChangeAspect="1"/>
          </p:cNvPicPr>
          <p:nvPr/>
        </p:nvPicPr>
        <p:blipFill rotWithShape="1">
          <a:blip r:embed="rId5"/>
          <a:srcRect l="57261" t="13462" r="23944" b="79841"/>
          <a:stretch/>
        </p:blipFill>
        <p:spPr>
          <a:xfrm>
            <a:off x="1164064" y="1300919"/>
            <a:ext cx="600633" cy="214009"/>
          </a:xfrm>
          <a:prstGeom prst="rect">
            <a:avLst/>
          </a:prstGeom>
        </p:spPr>
      </p:pic>
      <p:pic>
        <p:nvPicPr>
          <p:cNvPr id="3" name="Picture 2" descr="Chart, scatter chart&#10;&#10;Description automatically generated">
            <a:extLst>
              <a:ext uri="{FF2B5EF4-FFF2-40B4-BE49-F238E27FC236}">
                <a16:creationId xmlns:a16="http://schemas.microsoft.com/office/drawing/2014/main" id="{1150A7C6-6367-FD8D-2DC4-5B35CAB14527}"/>
              </a:ext>
            </a:extLst>
          </p:cNvPr>
          <p:cNvPicPr>
            <a:picLocks noChangeAspect="1"/>
          </p:cNvPicPr>
          <p:nvPr/>
        </p:nvPicPr>
        <p:blipFill rotWithShape="1">
          <a:blip r:embed="rId6"/>
          <a:srcRect l="56895" t="14115" r="24701" b="80987"/>
          <a:stretch/>
        </p:blipFill>
        <p:spPr>
          <a:xfrm>
            <a:off x="4389918" y="1329657"/>
            <a:ext cx="588151" cy="156531"/>
          </a:xfrm>
          <a:prstGeom prst="rect">
            <a:avLst/>
          </a:prstGeom>
        </p:spPr>
      </p:pic>
      <p:pic>
        <p:nvPicPr>
          <p:cNvPr id="5" name="Picture 4" descr="Chart, scatter chart&#10;&#10;Description automatically generated">
            <a:extLst>
              <a:ext uri="{FF2B5EF4-FFF2-40B4-BE49-F238E27FC236}">
                <a16:creationId xmlns:a16="http://schemas.microsoft.com/office/drawing/2014/main" id="{12113C90-CD66-E16D-F843-FA66D7B7F394}"/>
              </a:ext>
            </a:extLst>
          </p:cNvPr>
          <p:cNvPicPr>
            <a:picLocks noChangeAspect="1"/>
          </p:cNvPicPr>
          <p:nvPr/>
        </p:nvPicPr>
        <p:blipFill rotWithShape="1">
          <a:blip r:embed="rId3"/>
          <a:srcRect l="57725" t="14250" r="25025" b="80321"/>
          <a:stretch/>
        </p:blipFill>
        <p:spPr>
          <a:xfrm>
            <a:off x="1188763" y="4257952"/>
            <a:ext cx="551234" cy="173489"/>
          </a:xfrm>
          <a:prstGeom prst="rect">
            <a:avLst/>
          </a:prstGeom>
        </p:spPr>
      </p:pic>
      <p:pic>
        <p:nvPicPr>
          <p:cNvPr id="8" name="Picture 7" descr="Chart, scatter chart&#10;&#10;Description automatically generated">
            <a:extLst>
              <a:ext uri="{FF2B5EF4-FFF2-40B4-BE49-F238E27FC236}">
                <a16:creationId xmlns:a16="http://schemas.microsoft.com/office/drawing/2014/main" id="{D6A9FF9B-4C03-AA56-9DA8-361D8CA67B01}"/>
              </a:ext>
            </a:extLst>
          </p:cNvPr>
          <p:cNvPicPr>
            <a:picLocks noChangeAspect="1"/>
          </p:cNvPicPr>
          <p:nvPr/>
        </p:nvPicPr>
        <p:blipFill rotWithShape="1">
          <a:blip r:embed="rId4"/>
          <a:srcRect l="57586" t="14589" r="25045" b="80556"/>
          <a:stretch/>
        </p:blipFill>
        <p:spPr>
          <a:xfrm>
            <a:off x="4406479" y="4254988"/>
            <a:ext cx="555028" cy="155171"/>
          </a:xfrm>
          <a:prstGeom prst="rect">
            <a:avLst/>
          </a:prstGeom>
        </p:spPr>
      </p:pic>
    </p:spTree>
    <p:extLst>
      <p:ext uri="{BB962C8B-B14F-4D97-AF65-F5344CB8AC3E}">
        <p14:creationId xmlns:p14="http://schemas.microsoft.com/office/powerpoint/2010/main" val="2905015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FD57-DAC9-6894-3F79-305D302219DF}"/>
              </a:ext>
            </a:extLst>
          </p:cNvPr>
          <p:cNvSpPr>
            <a:spLocks noGrp="1"/>
          </p:cNvSpPr>
          <p:nvPr>
            <p:ph type="title"/>
          </p:nvPr>
        </p:nvSpPr>
        <p:spPr/>
        <p:txBody>
          <a:bodyPr/>
          <a:lstStyle/>
          <a:p>
            <a:r>
              <a:rPr lang="en-US" dirty="0"/>
              <a:t>LME results</a:t>
            </a:r>
          </a:p>
        </p:txBody>
      </p:sp>
      <p:sp>
        <p:nvSpPr>
          <p:cNvPr id="3" name="Content Placeholder 2">
            <a:extLst>
              <a:ext uri="{FF2B5EF4-FFF2-40B4-BE49-F238E27FC236}">
                <a16:creationId xmlns:a16="http://schemas.microsoft.com/office/drawing/2014/main" id="{5EA55EF6-47F9-7EDD-A1E1-A7122F16F362}"/>
              </a:ext>
            </a:extLst>
          </p:cNvPr>
          <p:cNvSpPr>
            <a:spLocks noGrp="1"/>
          </p:cNvSpPr>
          <p:nvPr>
            <p:ph idx="1"/>
          </p:nvPr>
        </p:nvSpPr>
        <p:spPr/>
        <p:txBody>
          <a:bodyPr/>
          <a:lstStyle/>
          <a:p>
            <a:r>
              <a:rPr lang="en-US" dirty="0"/>
              <a:t>GP </a:t>
            </a:r>
          </a:p>
          <a:p>
            <a:pPr lvl="1"/>
            <a:r>
              <a:rPr lang="en-US" dirty="0"/>
              <a:t>Abs(</a:t>
            </a:r>
            <a:r>
              <a:rPr lang="en-US" dirty="0" err="1"/>
              <a:t>resid</a:t>
            </a:r>
            <a:r>
              <a:rPr lang="en-US" dirty="0"/>
              <a:t>) x ground plane for each duration </a:t>
            </a:r>
          </a:p>
          <a:p>
            <a:pPr lvl="2"/>
            <a:r>
              <a:rPr lang="en-US" dirty="0"/>
              <a:t>Report the fits inset </a:t>
            </a:r>
          </a:p>
          <a:p>
            <a:pPr lvl="1"/>
            <a:r>
              <a:rPr lang="en-US" dirty="0"/>
              <a:t>Non abs x ground plane for each duration </a:t>
            </a:r>
          </a:p>
          <a:p>
            <a:pPr lvl="2"/>
            <a:r>
              <a:rPr lang="en-US" dirty="0"/>
              <a:t>Report fits inset </a:t>
            </a:r>
          </a:p>
          <a:p>
            <a:pPr lvl="1"/>
            <a:r>
              <a:rPr lang="en-US" dirty="0"/>
              <a:t>Comparison </a:t>
            </a:r>
          </a:p>
          <a:p>
            <a:pPr lvl="1"/>
            <a:endParaRPr lang="en-US" dirty="0"/>
          </a:p>
          <a:p>
            <a:pPr lvl="1"/>
            <a:endParaRPr lang="en-US" dirty="0"/>
          </a:p>
        </p:txBody>
      </p:sp>
    </p:spTree>
    <p:extLst>
      <p:ext uri="{BB962C8B-B14F-4D97-AF65-F5344CB8AC3E}">
        <p14:creationId xmlns:p14="http://schemas.microsoft.com/office/powerpoint/2010/main" val="99352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09728-912C-5EDD-06C5-7F1AB4F4B3C6}"/>
              </a:ext>
            </a:extLst>
          </p:cNvPr>
          <p:cNvSpPr>
            <a:spLocks noGrp="1"/>
          </p:cNvSpPr>
          <p:nvPr>
            <p:ph type="title"/>
          </p:nvPr>
        </p:nvSpPr>
        <p:spPr/>
        <p:txBody>
          <a:bodyPr/>
          <a:lstStyle/>
          <a:p>
            <a:r>
              <a:rPr lang="en-US" dirty="0"/>
              <a:t>VE RT plots </a:t>
            </a:r>
          </a:p>
        </p:txBody>
      </p:sp>
      <p:sp>
        <p:nvSpPr>
          <p:cNvPr id="3" name="Content Placeholder 2">
            <a:extLst>
              <a:ext uri="{FF2B5EF4-FFF2-40B4-BE49-F238E27FC236}">
                <a16:creationId xmlns:a16="http://schemas.microsoft.com/office/drawing/2014/main" id="{DDCBC8DB-6B28-4793-00F1-5DAB3650788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59978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831475-7F15-5D0B-B1D8-E729433EB055}"/>
              </a:ext>
            </a:extLst>
          </p:cNvPr>
          <p:cNvPicPr>
            <a:picLocks noChangeAspect="1"/>
          </p:cNvPicPr>
          <p:nvPr/>
        </p:nvPicPr>
        <p:blipFill>
          <a:blip r:embed="rId2"/>
          <a:stretch>
            <a:fillRect/>
          </a:stretch>
        </p:blipFill>
        <p:spPr>
          <a:xfrm>
            <a:off x="457199" y="2108383"/>
            <a:ext cx="6542690" cy="5676269"/>
          </a:xfrm>
          <a:prstGeom prst="rect">
            <a:avLst/>
          </a:prstGeom>
        </p:spPr>
      </p:pic>
    </p:spTree>
    <p:extLst>
      <p:ext uri="{BB962C8B-B14F-4D97-AF65-F5344CB8AC3E}">
        <p14:creationId xmlns:p14="http://schemas.microsoft.com/office/powerpoint/2010/main" val="4179906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sp>
        <p:nvSpPr>
          <p:cNvPr id="2" name="Title 1">
            <a:extLst>
              <a:ext uri="{FF2B5EF4-FFF2-40B4-BE49-F238E27FC236}">
                <a16:creationId xmlns:a16="http://schemas.microsoft.com/office/drawing/2014/main" id="{5AB53F51-9F63-E654-8665-7C665E5C34DE}"/>
              </a:ext>
            </a:extLst>
          </p:cNvPr>
          <p:cNvSpPr>
            <a:spLocks noGrp="1"/>
          </p:cNvSpPr>
          <p:nvPr>
            <p:ph type="title"/>
          </p:nvPr>
        </p:nvSpPr>
        <p:spPr>
          <a:xfrm>
            <a:off x="372789" y="185638"/>
            <a:ext cx="6309360" cy="1138467"/>
          </a:xfrm>
        </p:spPr>
        <p:txBody>
          <a:bodyPr/>
          <a:lstStyle/>
          <a:p>
            <a:r>
              <a:rPr lang="en-US" dirty="0"/>
              <a:t>VE split matrix</a:t>
            </a:r>
          </a:p>
        </p:txBody>
      </p:sp>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grpSp>
        <p:nvGrpSpPr>
          <p:cNvPr id="48" name="Group 47">
            <a:extLst>
              <a:ext uri="{FF2B5EF4-FFF2-40B4-BE49-F238E27FC236}">
                <a16:creationId xmlns:a16="http://schemas.microsoft.com/office/drawing/2014/main" id="{98A98AB7-D5A8-EEFB-32EC-CDF058E0AE20}"/>
              </a:ext>
            </a:extLst>
          </p:cNvPr>
          <p:cNvGrpSpPr/>
          <p:nvPr/>
        </p:nvGrpSpPr>
        <p:grpSpPr>
          <a:xfrm>
            <a:off x="-8441" y="2230617"/>
            <a:ext cx="7323641" cy="5919862"/>
            <a:chOff x="109026" y="2222734"/>
            <a:chExt cx="7323641" cy="5919862"/>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109026" y="2222734"/>
              <a:ext cx="7106900" cy="5919862"/>
              <a:chOff x="108971" y="2222734"/>
              <a:chExt cx="7492147" cy="5950898"/>
            </a:xfrm>
          </p:grpSpPr>
          <p:sp>
            <p:nvSpPr>
              <p:cNvPr id="5" name="TextBox 4">
                <a:extLst>
                  <a:ext uri="{FF2B5EF4-FFF2-40B4-BE49-F238E27FC236}">
                    <a16:creationId xmlns:a16="http://schemas.microsoft.com/office/drawing/2014/main" id="{30082DE1-BE31-E1C1-BB02-0F874E4D05B5}"/>
                  </a:ext>
                </a:extLst>
              </p:cNvPr>
              <p:cNvSpPr txBox="1"/>
              <p:nvPr/>
            </p:nvSpPr>
            <p:spPr>
              <a:xfrm>
                <a:off x="853223" y="7896633"/>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3" y="3448828"/>
                <a:ext cx="2744202" cy="29201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6" y="600129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61"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60"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7"/>
                <a:ext cx="604546" cy="255247"/>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5" y="6761775"/>
                <a:ext cx="478510"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3" y="745983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9" y="745508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0" y="745597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6" y="745686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1"/>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6"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3"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8"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3"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40852"/>
                <a:ext cx="62800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51471" y="4322436"/>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5" y="5154472"/>
                <a:ext cx="69448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51471" y="513493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8" y="2242069"/>
                <a:ext cx="449455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9295510-C559-6210-3349-C6A7177A680C}"/>
                  </a:ext>
                </a:extLst>
              </p:cNvPr>
              <p:cNvSpPr/>
              <p:nvPr/>
            </p:nvSpPr>
            <p:spPr>
              <a:xfrm>
                <a:off x="5315588"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292622" y="4717770"/>
              <a:ext cx="2004536" cy="27555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sp>
        <p:nvSpPr>
          <p:cNvPr id="52" name="Left Brace 51">
            <a:extLst>
              <a:ext uri="{FF2B5EF4-FFF2-40B4-BE49-F238E27FC236}">
                <a16:creationId xmlns:a16="http://schemas.microsoft.com/office/drawing/2014/main" id="{F2400129-1880-37E5-3EA7-008271CDD48F}"/>
              </a:ext>
            </a:extLst>
          </p:cNvPr>
          <p:cNvSpPr/>
          <p:nvPr/>
        </p:nvSpPr>
        <p:spPr>
          <a:xfrm>
            <a:off x="276002"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Tree>
    <p:extLst>
      <p:ext uri="{BB962C8B-B14F-4D97-AF65-F5344CB8AC3E}">
        <p14:creationId xmlns:p14="http://schemas.microsoft.com/office/powerpoint/2010/main" val="924501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34" name="TextBox 33">
            <a:extLst>
              <a:ext uri="{FF2B5EF4-FFF2-40B4-BE49-F238E27FC236}">
                <a16:creationId xmlns:a16="http://schemas.microsoft.com/office/drawing/2014/main" id="{DDB3EEF5-746E-EF4D-0BAE-0C9BE14A883B}"/>
              </a:ext>
            </a:extLst>
          </p:cNvPr>
          <p:cNvSpPr txBox="1"/>
          <p:nvPr/>
        </p:nvSpPr>
        <p:spPr>
          <a:xfrm>
            <a:off x="117614"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(125x1000)</a:t>
            </a:r>
          </a:p>
        </p:txBody>
      </p:sp>
      <p:sp>
        <p:nvSpPr>
          <p:cNvPr id="35" name="TextBox 34">
            <a:extLst>
              <a:ext uri="{FF2B5EF4-FFF2-40B4-BE49-F238E27FC236}">
                <a16:creationId xmlns:a16="http://schemas.microsoft.com/office/drawing/2014/main" id="{D1B54BE5-3F74-D074-0CAC-2975EF52481B}"/>
              </a:ext>
            </a:extLst>
          </p:cNvPr>
          <p:cNvSpPr txBox="1"/>
          <p:nvPr/>
        </p:nvSpPr>
        <p:spPr>
          <a:xfrm>
            <a:off x="2751077"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(250x1000)</a:t>
            </a:r>
          </a:p>
        </p:txBody>
      </p:sp>
      <p:sp>
        <p:nvSpPr>
          <p:cNvPr id="38" name="TextBox 37">
            <a:extLst>
              <a:ext uri="{FF2B5EF4-FFF2-40B4-BE49-F238E27FC236}">
                <a16:creationId xmlns:a16="http://schemas.microsoft.com/office/drawing/2014/main" id="{D4E0338A-ADE8-DC63-91D6-F975219DC94D}"/>
              </a:ext>
            </a:extLst>
          </p:cNvPr>
          <p:cNvSpPr txBox="1"/>
          <p:nvPr/>
        </p:nvSpPr>
        <p:spPr>
          <a:xfrm>
            <a:off x="5115822"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(125x1000) x (250x1000)</a:t>
            </a:r>
          </a:p>
        </p:txBody>
      </p:sp>
      <p:pic>
        <p:nvPicPr>
          <p:cNvPr id="39" name="Picture 38">
            <a:extLst>
              <a:ext uri="{FF2B5EF4-FFF2-40B4-BE49-F238E27FC236}">
                <a16:creationId xmlns:a16="http://schemas.microsoft.com/office/drawing/2014/main" id="{89EA9347-22C9-3842-0CAE-B69D3A5DEDA2}"/>
              </a:ext>
            </a:extLst>
          </p:cNvPr>
          <p:cNvPicPr>
            <a:picLocks noChangeAspect="1"/>
          </p:cNvPicPr>
          <p:nvPr/>
        </p:nvPicPr>
        <p:blipFill>
          <a:blip r:embed="rId5"/>
          <a:stretch>
            <a:fillRect/>
          </a:stretch>
        </p:blipFill>
        <p:spPr>
          <a:xfrm>
            <a:off x="77042" y="8024295"/>
            <a:ext cx="2400300" cy="1397000"/>
          </a:xfrm>
          <a:prstGeom prst="rect">
            <a:avLst/>
          </a:prstGeom>
        </p:spPr>
      </p:pic>
      <p:pic>
        <p:nvPicPr>
          <p:cNvPr id="44" name="Picture 43">
            <a:extLst>
              <a:ext uri="{FF2B5EF4-FFF2-40B4-BE49-F238E27FC236}">
                <a16:creationId xmlns:a16="http://schemas.microsoft.com/office/drawing/2014/main" id="{C89E6437-4704-F129-815E-6D4BEFE7F7AA}"/>
              </a:ext>
            </a:extLst>
          </p:cNvPr>
          <p:cNvPicPr>
            <a:picLocks noChangeAspect="1"/>
          </p:cNvPicPr>
          <p:nvPr/>
        </p:nvPicPr>
        <p:blipFill>
          <a:blip r:embed="rId6"/>
          <a:stretch>
            <a:fillRect/>
          </a:stretch>
        </p:blipFill>
        <p:spPr>
          <a:xfrm>
            <a:off x="2390171" y="8024295"/>
            <a:ext cx="2477936" cy="1397000"/>
          </a:xfrm>
          <a:prstGeom prst="rect">
            <a:avLst/>
          </a:prstGeom>
        </p:spPr>
      </p:pic>
      <p:pic>
        <p:nvPicPr>
          <p:cNvPr id="45" name="Picture 44">
            <a:extLst>
              <a:ext uri="{FF2B5EF4-FFF2-40B4-BE49-F238E27FC236}">
                <a16:creationId xmlns:a16="http://schemas.microsoft.com/office/drawing/2014/main" id="{35757CB4-FDBA-7B49-3B25-9E6943D963CA}"/>
              </a:ext>
            </a:extLst>
          </p:cNvPr>
          <p:cNvPicPr>
            <a:picLocks noChangeAspect="1"/>
          </p:cNvPicPr>
          <p:nvPr/>
        </p:nvPicPr>
        <p:blipFill>
          <a:blip r:embed="rId7"/>
          <a:stretch>
            <a:fillRect/>
          </a:stretch>
        </p:blipFill>
        <p:spPr>
          <a:xfrm>
            <a:off x="4832327" y="7974007"/>
            <a:ext cx="2406650" cy="1428750"/>
          </a:xfrm>
          <a:prstGeom prst="rect">
            <a:avLst/>
          </a:prstGeom>
        </p:spPr>
      </p:pic>
      <p:sp>
        <p:nvSpPr>
          <p:cNvPr id="49" name="TextBox 48">
            <a:extLst>
              <a:ext uri="{FF2B5EF4-FFF2-40B4-BE49-F238E27FC236}">
                <a16:creationId xmlns:a16="http://schemas.microsoft.com/office/drawing/2014/main" id="{26CF0B56-9749-9F92-4B70-8E1221B6B69A}"/>
              </a:ext>
            </a:extLst>
          </p:cNvPr>
          <p:cNvSpPr txBox="1"/>
          <p:nvPr/>
        </p:nvSpPr>
        <p:spPr>
          <a:xfrm>
            <a:off x="4553597" y="3678477"/>
            <a:ext cx="34270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3" name="Picture 2" descr="Chart, scatter chart&#10;&#10;Description automatically generated">
            <a:extLst>
              <a:ext uri="{FF2B5EF4-FFF2-40B4-BE49-F238E27FC236}">
                <a16:creationId xmlns:a16="http://schemas.microsoft.com/office/drawing/2014/main" id="{6AD83E58-97C5-FEDB-8EF7-AEEDE66ECDF0}"/>
              </a:ext>
            </a:extLst>
          </p:cNvPr>
          <p:cNvPicPr>
            <a:picLocks noChangeAspect="1"/>
          </p:cNvPicPr>
          <p:nvPr/>
        </p:nvPicPr>
        <p:blipFill rotWithShape="1">
          <a:blip r:embed="rId8"/>
          <a:srcRect r="9739"/>
          <a:stretch/>
        </p:blipFill>
        <p:spPr>
          <a:xfrm>
            <a:off x="216698" y="3539402"/>
            <a:ext cx="2379168" cy="2635884"/>
          </a:xfrm>
          <a:prstGeom prst="rect">
            <a:avLst/>
          </a:prstGeom>
        </p:spPr>
      </p:pic>
      <p:pic>
        <p:nvPicPr>
          <p:cNvPr id="7" name="Picture 6" descr="Chart, scatter chart&#10;&#10;Description automatically generated">
            <a:extLst>
              <a:ext uri="{FF2B5EF4-FFF2-40B4-BE49-F238E27FC236}">
                <a16:creationId xmlns:a16="http://schemas.microsoft.com/office/drawing/2014/main" id="{03728FB6-950B-1E42-05F5-AE45E11689F7}"/>
              </a:ext>
            </a:extLst>
          </p:cNvPr>
          <p:cNvPicPr>
            <a:picLocks noChangeAspect="1"/>
          </p:cNvPicPr>
          <p:nvPr/>
        </p:nvPicPr>
        <p:blipFill rotWithShape="1">
          <a:blip r:embed="rId9"/>
          <a:srcRect r="8668"/>
          <a:stretch/>
        </p:blipFill>
        <p:spPr>
          <a:xfrm>
            <a:off x="2500987" y="3539402"/>
            <a:ext cx="2407406" cy="2635884"/>
          </a:xfrm>
          <a:prstGeom prst="rect">
            <a:avLst/>
          </a:prstGeom>
        </p:spPr>
      </p:pic>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10"/>
          <a:srcRect r="7635"/>
          <a:stretch/>
        </p:blipFill>
        <p:spPr>
          <a:xfrm>
            <a:off x="255118" y="680881"/>
            <a:ext cx="2485941" cy="2691440"/>
          </a:xfrm>
          <a:prstGeom prst="rect">
            <a:avLst/>
          </a:prstGeom>
        </p:spPr>
      </p:pic>
      <p:pic>
        <p:nvPicPr>
          <p:cNvPr id="5" name="Picture 4" descr="Chart, scatter chart&#10;&#10;Description automatically generated">
            <a:extLst>
              <a:ext uri="{FF2B5EF4-FFF2-40B4-BE49-F238E27FC236}">
                <a16:creationId xmlns:a16="http://schemas.microsoft.com/office/drawing/2014/main" id="{07E6C3E4-1353-A2C2-C03B-14E1F3D59A69}"/>
              </a:ext>
            </a:extLst>
          </p:cNvPr>
          <p:cNvPicPr>
            <a:picLocks noChangeAspect="1"/>
          </p:cNvPicPr>
          <p:nvPr/>
        </p:nvPicPr>
        <p:blipFill rotWithShape="1">
          <a:blip r:embed="rId11"/>
          <a:srcRect r="9739"/>
          <a:stretch/>
        </p:blipFill>
        <p:spPr>
          <a:xfrm>
            <a:off x="4871237" y="3527026"/>
            <a:ext cx="2379167" cy="2635884"/>
          </a:xfrm>
          <a:prstGeom prst="rect">
            <a:avLst/>
          </a:prstGeom>
        </p:spPr>
      </p:pic>
      <p:pic>
        <p:nvPicPr>
          <p:cNvPr id="23" name="Picture 22" descr="Chart, scatter chart&#10;&#10;Description automatically generated">
            <a:extLst>
              <a:ext uri="{FF2B5EF4-FFF2-40B4-BE49-F238E27FC236}">
                <a16:creationId xmlns:a16="http://schemas.microsoft.com/office/drawing/2014/main" id="{5C6B3E75-7E66-4FAF-2542-14AEDCE493AB}"/>
              </a:ext>
            </a:extLst>
          </p:cNvPr>
          <p:cNvPicPr>
            <a:picLocks noChangeAspect="1"/>
          </p:cNvPicPr>
          <p:nvPr/>
        </p:nvPicPr>
        <p:blipFill rotWithShape="1">
          <a:blip r:embed="rId8"/>
          <a:srcRect l="44459" t="14186" r="38265" b="80779"/>
          <a:stretch/>
        </p:blipFill>
        <p:spPr>
          <a:xfrm>
            <a:off x="837390" y="4057853"/>
            <a:ext cx="455379" cy="13270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1" name="Picture 30" descr="Chart, scatter chart&#10;&#10;Description automatically generated">
            <a:extLst>
              <a:ext uri="{FF2B5EF4-FFF2-40B4-BE49-F238E27FC236}">
                <a16:creationId xmlns:a16="http://schemas.microsoft.com/office/drawing/2014/main" id="{2C024943-DF87-EBDE-18C3-442A72F7000F}"/>
              </a:ext>
            </a:extLst>
          </p:cNvPr>
          <p:cNvPicPr>
            <a:picLocks noChangeAspect="1"/>
          </p:cNvPicPr>
          <p:nvPr/>
        </p:nvPicPr>
        <p:blipFill rotWithShape="1">
          <a:blip r:embed="rId9"/>
          <a:srcRect l="44640" t="14291" r="40243" b="81568"/>
          <a:stretch/>
        </p:blipFill>
        <p:spPr>
          <a:xfrm>
            <a:off x="3122661" y="4061055"/>
            <a:ext cx="398464" cy="109132"/>
          </a:xfrm>
          <a:prstGeom prst="rect">
            <a:avLst/>
          </a:prstGeom>
        </p:spPr>
      </p:pic>
      <p:pic>
        <p:nvPicPr>
          <p:cNvPr id="32" name="Picture 31" descr="Chart, scatter chart&#10;&#10;Description automatically generated">
            <a:extLst>
              <a:ext uri="{FF2B5EF4-FFF2-40B4-BE49-F238E27FC236}">
                <a16:creationId xmlns:a16="http://schemas.microsoft.com/office/drawing/2014/main" id="{DBDF96C7-E009-AD39-DF0B-10B2A66B24DC}"/>
              </a:ext>
            </a:extLst>
          </p:cNvPr>
          <p:cNvPicPr>
            <a:picLocks noChangeAspect="1"/>
          </p:cNvPicPr>
          <p:nvPr/>
        </p:nvPicPr>
        <p:blipFill rotWithShape="1">
          <a:blip r:embed="rId11"/>
          <a:srcRect l="43981" t="14341" r="38044" b="81519"/>
          <a:stretch/>
        </p:blipFill>
        <p:spPr>
          <a:xfrm>
            <a:off x="5475261" y="4061056"/>
            <a:ext cx="473803" cy="109131"/>
          </a:xfrm>
          <a:prstGeom prst="rect">
            <a:avLst/>
          </a:prstGeom>
        </p:spPr>
      </p:pic>
      <p:sp>
        <p:nvSpPr>
          <p:cNvPr id="33" name="Right Brace 32">
            <a:extLst>
              <a:ext uri="{FF2B5EF4-FFF2-40B4-BE49-F238E27FC236}">
                <a16:creationId xmlns:a16="http://schemas.microsoft.com/office/drawing/2014/main" id="{B409684E-8082-67D3-6182-9AF0AFECF36E}"/>
              </a:ext>
            </a:extLst>
          </p:cNvPr>
          <p:cNvSpPr/>
          <p:nvPr/>
        </p:nvSpPr>
        <p:spPr>
          <a:xfrm rot="16200000">
            <a:off x="4974643" y="2557043"/>
            <a:ext cx="112929" cy="2332990"/>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08591" y="1184005"/>
            <a:ext cx="120552" cy="4657468"/>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4876152" y="3493086"/>
            <a:ext cx="309909"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74D59C25-514B-DFAE-3AD5-8C0CDE0A0415}"/>
              </a:ext>
            </a:extLst>
          </p:cNvPr>
          <p:cNvSpPr txBox="1"/>
          <p:nvPr/>
        </p:nvSpPr>
        <p:spPr>
          <a:xfrm>
            <a:off x="3706747" y="3267845"/>
            <a:ext cx="309909"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9785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382283" y="6309838"/>
            <a:ext cx="3639986" cy="1508105"/>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Linear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468950" y="5841791"/>
            <a:ext cx="2870537" cy="2036883"/>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3" y="9851336"/>
              <a:ext cx="1353311" cy="1108722"/>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20" y="7244202"/>
              <a:ext cx="3749039" cy="762247"/>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5" y="8197594"/>
              <a:ext cx="1234045"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7" y="7616475"/>
              <a:ext cx="196872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7" name="TextBox 36">
              <a:extLst>
                <a:ext uri="{FF2B5EF4-FFF2-40B4-BE49-F238E27FC236}">
                  <a16:creationId xmlns:a16="http://schemas.microsoft.com/office/drawing/2014/main" id="{5D57067A-01F5-C060-A5F2-EEE6E424CFD6}"/>
                </a:ext>
              </a:extLst>
            </p:cNvPr>
            <p:cNvSpPr txBox="1"/>
            <p:nvPr/>
          </p:nvSpPr>
          <p:spPr>
            <a:xfrm>
              <a:off x="8642869" y="10841302"/>
              <a:ext cx="1424902"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009406" y="9133664"/>
              <a:ext cx="135331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467060" y="1574423"/>
            <a:ext cx="2194245" cy="2194245"/>
          </a:xfrm>
          <a:prstGeom prst="rect">
            <a:avLst/>
          </a:prstGeom>
        </p:spPr>
      </p:pic>
      <p:pic>
        <p:nvPicPr>
          <p:cNvPr id="47" name="Picture 46" descr="Chart, scatter chart&#10;&#10;Description automatically generated">
            <a:extLst>
              <a:ext uri="{FF2B5EF4-FFF2-40B4-BE49-F238E27FC236}">
                <a16:creationId xmlns:a16="http://schemas.microsoft.com/office/drawing/2014/main" id="{41115BCD-034E-C493-759D-13573B4DB621}"/>
              </a:ext>
            </a:extLst>
          </p:cNvPr>
          <p:cNvPicPr>
            <a:picLocks noChangeAspect="1"/>
          </p:cNvPicPr>
          <p:nvPr/>
        </p:nvPicPr>
        <p:blipFill>
          <a:blip r:embed="rId6"/>
          <a:stretch>
            <a:fillRect/>
          </a:stretch>
        </p:blipFill>
        <p:spPr>
          <a:xfrm>
            <a:off x="443911" y="3647546"/>
            <a:ext cx="2194245" cy="2194245"/>
          </a:xfrm>
          <a:prstGeom prst="rect">
            <a:avLst/>
          </a:prstGeom>
        </p:spPr>
      </p:pic>
      <p:pic>
        <p:nvPicPr>
          <p:cNvPr id="49" name="Picture 48" descr="Chart, scatter chart&#10;&#10;Description automatically generated">
            <a:extLst>
              <a:ext uri="{FF2B5EF4-FFF2-40B4-BE49-F238E27FC236}">
                <a16:creationId xmlns:a16="http://schemas.microsoft.com/office/drawing/2014/main" id="{C2904FBB-CA02-BF47-35E6-E5C43D9D469D}"/>
              </a:ext>
            </a:extLst>
          </p:cNvPr>
          <p:cNvPicPr>
            <a:picLocks noChangeAspect="1"/>
          </p:cNvPicPr>
          <p:nvPr/>
        </p:nvPicPr>
        <p:blipFill>
          <a:blip r:embed="rId7"/>
          <a:stretch>
            <a:fillRect/>
          </a:stretch>
        </p:blipFill>
        <p:spPr>
          <a:xfrm>
            <a:off x="2633779" y="3656091"/>
            <a:ext cx="2194245" cy="2194245"/>
          </a:xfrm>
          <a:prstGeom prst="rect">
            <a:avLst/>
          </a:prstGeom>
        </p:spPr>
      </p:pic>
      <p:pic>
        <p:nvPicPr>
          <p:cNvPr id="51" name="Picture 50" descr="Chart, scatter chart&#10;&#10;Description automatically generated">
            <a:extLst>
              <a:ext uri="{FF2B5EF4-FFF2-40B4-BE49-F238E27FC236}">
                <a16:creationId xmlns:a16="http://schemas.microsoft.com/office/drawing/2014/main" id="{4B62E54F-6850-98BE-CDD2-FDDA878E0FB7}"/>
              </a:ext>
            </a:extLst>
          </p:cNvPr>
          <p:cNvPicPr>
            <a:picLocks noChangeAspect="1"/>
          </p:cNvPicPr>
          <p:nvPr/>
        </p:nvPicPr>
        <p:blipFill>
          <a:blip r:embed="rId8"/>
          <a:stretch>
            <a:fillRect/>
          </a:stretch>
        </p:blipFill>
        <p:spPr>
          <a:xfrm>
            <a:off x="4828024" y="3652751"/>
            <a:ext cx="2194245" cy="219424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2782447" y="1825189"/>
            <a:ext cx="3604896" cy="1892883"/>
            <a:chOff x="1787524" y="6121400"/>
            <a:chExt cx="18024478" cy="9464416"/>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9"/>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10"/>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408625"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2602552"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B.</a:t>
            </a:r>
          </a:p>
        </p:txBody>
      </p:sp>
      <p:sp>
        <p:nvSpPr>
          <p:cNvPr id="67" name="TextBox 66">
            <a:extLst>
              <a:ext uri="{FF2B5EF4-FFF2-40B4-BE49-F238E27FC236}">
                <a16:creationId xmlns:a16="http://schemas.microsoft.com/office/drawing/2014/main" id="{46F9E254-7FFF-6F93-4813-6A417C66517C}"/>
              </a:ext>
            </a:extLst>
          </p:cNvPr>
          <p:cNvSpPr txBox="1"/>
          <p:nvPr/>
        </p:nvSpPr>
        <p:spPr>
          <a:xfrm>
            <a:off x="408625" y="3756026"/>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C.</a:t>
            </a:r>
          </a:p>
        </p:txBody>
      </p:sp>
      <p:sp>
        <p:nvSpPr>
          <p:cNvPr id="70" name="TextBox 69">
            <a:extLst>
              <a:ext uri="{FF2B5EF4-FFF2-40B4-BE49-F238E27FC236}">
                <a16:creationId xmlns:a16="http://schemas.microsoft.com/office/drawing/2014/main" id="{3105DC3E-63DC-DD71-CB14-16BD056D94F6}"/>
              </a:ext>
            </a:extLst>
          </p:cNvPr>
          <p:cNvSpPr txBox="1"/>
          <p:nvPr/>
        </p:nvSpPr>
        <p:spPr>
          <a:xfrm>
            <a:off x="408625" y="5891794"/>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F.</a:t>
            </a:r>
          </a:p>
        </p:txBody>
      </p:sp>
    </p:spTree>
    <p:extLst>
      <p:ext uri="{BB962C8B-B14F-4D97-AF65-F5344CB8AC3E}">
        <p14:creationId xmlns:p14="http://schemas.microsoft.com/office/powerpoint/2010/main" val="721875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3"/>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4"/>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5"/>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3"/>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6"/>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106421" cy="388523"/>
              <a:chOff x="4707877" y="2006145"/>
              <a:chExt cx="1106421"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7"/>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6"/>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7"/>
              <a:srcRect l="22019" t="14222" r="67057" b="78240"/>
              <a:stretch/>
            </p:blipFill>
            <p:spPr>
              <a:xfrm>
                <a:off x="5005495" y="2048357"/>
                <a:ext cx="392608" cy="189648"/>
              </a:xfrm>
              <a:prstGeom prst="rect">
                <a:avLst/>
              </a:prstGeom>
            </p:spPr>
          </p:pic>
          <p:pic>
            <p:nvPicPr>
              <p:cNvPr id="108" name="Picture 107">
                <a:extLst>
                  <a:ext uri="{FF2B5EF4-FFF2-40B4-BE49-F238E27FC236}">
                    <a16:creationId xmlns:a16="http://schemas.microsoft.com/office/drawing/2014/main" id="{9660B5BE-9317-F845-94ED-9C15973D61B7}"/>
                  </a:ext>
                </a:extLst>
              </p:cNvPr>
              <p:cNvPicPr>
                <a:picLocks noChangeAspect="1"/>
              </p:cNvPicPr>
              <p:nvPr/>
            </p:nvPicPr>
            <p:blipFill rotWithShape="1">
              <a:blip r:embed="rId6"/>
              <a:srcRect l="22013" t="13735" r="54593" b="79411"/>
              <a:stretch/>
            </p:blipFill>
            <p:spPr>
              <a:xfrm>
                <a:off x="5005495" y="2205019"/>
                <a:ext cx="808803" cy="165887"/>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TextBox 25">
            <a:extLst>
              <a:ext uri="{FF2B5EF4-FFF2-40B4-BE49-F238E27FC236}">
                <a16:creationId xmlns:a16="http://schemas.microsoft.com/office/drawing/2014/main" id="{2E539898-E0DE-30CF-33E8-2E4D610E34A1}"/>
              </a:ext>
            </a:extLst>
          </p:cNvPr>
          <p:cNvSpPr txBox="1"/>
          <p:nvPr/>
        </p:nvSpPr>
        <p:spPr>
          <a:xfrm>
            <a:off x="-67584" y="6698867"/>
            <a:ext cx="6933572" cy="621709"/>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B8E7F882-AB0B-734E-9243-5683A17F6D77}"/>
              </a:ext>
            </a:extLst>
          </p:cNvPr>
          <p:cNvGrpSpPr/>
          <p:nvPr/>
        </p:nvGrpSpPr>
        <p:grpSpPr>
          <a:xfrm>
            <a:off x="128731" y="400458"/>
            <a:ext cx="2161610" cy="2211699"/>
            <a:chOff x="128731" y="400458"/>
            <a:chExt cx="2161610" cy="2211699"/>
          </a:xfrm>
        </p:grpSpPr>
        <p:pic>
          <p:nvPicPr>
            <p:cNvPr id="11" name="Picture 10">
              <a:extLst>
                <a:ext uri="{FF2B5EF4-FFF2-40B4-BE49-F238E27FC236}">
                  <a16:creationId xmlns:a16="http://schemas.microsoft.com/office/drawing/2014/main" id="{D8B3294E-3700-5D4D-B083-2A61F6BC3496}"/>
                </a:ext>
              </a:extLst>
            </p:cNvPr>
            <p:cNvPicPr>
              <a:picLocks noChangeAspect="1"/>
            </p:cNvPicPr>
            <p:nvPr/>
          </p:nvPicPr>
          <p:blipFill rotWithShape="1">
            <a:blip r:embed="rId8"/>
            <a:srcRect t="7778" r="9866"/>
            <a:stretch/>
          </p:blipFill>
          <p:spPr>
            <a:xfrm>
              <a:off x="128731" y="400458"/>
              <a:ext cx="2161610" cy="2211699"/>
            </a:xfrm>
            <a:prstGeom prst="rect">
              <a:avLst/>
            </a:prstGeom>
          </p:spPr>
        </p:pic>
        <p:pic>
          <p:nvPicPr>
            <p:cNvPr id="77" name="Picture 76">
              <a:extLst>
                <a:ext uri="{FF2B5EF4-FFF2-40B4-BE49-F238E27FC236}">
                  <a16:creationId xmlns:a16="http://schemas.microsoft.com/office/drawing/2014/main" id="{DCB43B7B-B9DF-3741-A7A7-81A5DD11F8EB}"/>
                </a:ext>
              </a:extLst>
            </p:cNvPr>
            <p:cNvPicPr>
              <a:picLocks noChangeAspect="1"/>
            </p:cNvPicPr>
            <p:nvPr/>
          </p:nvPicPr>
          <p:blipFill rotWithShape="1">
            <a:blip r:embed="rId8"/>
            <a:srcRect l="40656" t="80880" r="32900" b="14700"/>
            <a:stretch/>
          </p:blipFill>
          <p:spPr>
            <a:xfrm>
              <a:off x="1601810" y="2023165"/>
              <a:ext cx="634196" cy="106018"/>
            </a:xfrm>
            <a:prstGeom prst="rect">
              <a:avLst/>
            </a:prstGeom>
          </p:spPr>
        </p:pic>
        <p:sp>
          <p:nvSpPr>
            <p:cNvPr id="18" name="Rectangle 17">
              <a:extLst>
                <a:ext uri="{FF2B5EF4-FFF2-40B4-BE49-F238E27FC236}">
                  <a16:creationId xmlns:a16="http://schemas.microsoft.com/office/drawing/2014/main" id="{E635B22D-8562-964E-A614-0C150082CEB7}"/>
                </a:ext>
              </a:extLst>
            </p:cNvPr>
            <p:cNvSpPr/>
            <p:nvPr/>
          </p:nvSpPr>
          <p:spPr>
            <a:xfrm>
              <a:off x="1099930" y="2129183"/>
              <a:ext cx="644940" cy="132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E425654D-05D7-A84F-8320-126F83E7D4E3}"/>
              </a:ext>
            </a:extLst>
          </p:cNvPr>
          <p:cNvGrpSpPr/>
          <p:nvPr/>
        </p:nvGrpSpPr>
        <p:grpSpPr>
          <a:xfrm>
            <a:off x="2466834" y="2718174"/>
            <a:ext cx="2161610" cy="2211700"/>
            <a:chOff x="190898" y="2599240"/>
            <a:chExt cx="2161610" cy="2211700"/>
          </a:xfrm>
        </p:grpSpPr>
        <p:pic>
          <p:nvPicPr>
            <p:cNvPr id="17" name="Picture 16">
              <a:extLst>
                <a:ext uri="{FF2B5EF4-FFF2-40B4-BE49-F238E27FC236}">
                  <a16:creationId xmlns:a16="http://schemas.microsoft.com/office/drawing/2014/main" id="{FC4A6C9C-3D28-5F47-91D1-FB71B5A652B1}"/>
                </a:ext>
              </a:extLst>
            </p:cNvPr>
            <p:cNvPicPr>
              <a:picLocks noChangeAspect="1"/>
            </p:cNvPicPr>
            <p:nvPr/>
          </p:nvPicPr>
          <p:blipFill rotWithShape="1">
            <a:blip r:embed="rId9"/>
            <a:srcRect t="7778" r="9866"/>
            <a:stretch/>
          </p:blipFill>
          <p:spPr>
            <a:xfrm>
              <a:off x="190898" y="2599240"/>
              <a:ext cx="2161610" cy="2211700"/>
            </a:xfrm>
            <a:prstGeom prst="rect">
              <a:avLst/>
            </a:prstGeom>
          </p:spPr>
        </p:pic>
        <p:pic>
          <p:nvPicPr>
            <p:cNvPr id="81" name="Picture 80">
              <a:extLst>
                <a:ext uri="{FF2B5EF4-FFF2-40B4-BE49-F238E27FC236}">
                  <a16:creationId xmlns:a16="http://schemas.microsoft.com/office/drawing/2014/main" id="{552B3944-3913-324C-A570-766CB486B722}"/>
                </a:ext>
              </a:extLst>
            </p:cNvPr>
            <p:cNvPicPr>
              <a:picLocks noChangeAspect="1"/>
            </p:cNvPicPr>
            <p:nvPr/>
          </p:nvPicPr>
          <p:blipFill rotWithShape="1">
            <a:blip r:embed="rId9"/>
            <a:srcRect l="40568" t="81288" r="32982" b="15212"/>
            <a:stretch/>
          </p:blipFill>
          <p:spPr>
            <a:xfrm>
              <a:off x="1656005" y="4234863"/>
              <a:ext cx="634336" cy="83930"/>
            </a:xfrm>
            <a:prstGeom prst="rect">
              <a:avLst/>
            </a:prstGeom>
          </p:spPr>
        </p:pic>
        <p:sp>
          <p:nvSpPr>
            <p:cNvPr id="82" name="Rectangle 81">
              <a:extLst>
                <a:ext uri="{FF2B5EF4-FFF2-40B4-BE49-F238E27FC236}">
                  <a16:creationId xmlns:a16="http://schemas.microsoft.com/office/drawing/2014/main" id="{1BDBAF86-2BEB-1545-9901-D6940A6541B3}"/>
                </a:ext>
              </a:extLst>
            </p:cNvPr>
            <p:cNvSpPr/>
            <p:nvPr/>
          </p:nvSpPr>
          <p:spPr>
            <a:xfrm>
              <a:off x="1163248" y="4327965"/>
              <a:ext cx="644940" cy="132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A44B5D90-A075-7A4D-B4F4-231D1AECBA60}"/>
              </a:ext>
            </a:extLst>
          </p:cNvPr>
          <p:cNvGrpSpPr/>
          <p:nvPr/>
        </p:nvGrpSpPr>
        <p:grpSpPr>
          <a:xfrm>
            <a:off x="2290341" y="400457"/>
            <a:ext cx="2161610" cy="2211699"/>
            <a:chOff x="2290341" y="400457"/>
            <a:chExt cx="2161610" cy="2211699"/>
          </a:xfrm>
        </p:grpSpPr>
        <p:pic>
          <p:nvPicPr>
            <p:cNvPr id="13" name="Picture 12">
              <a:extLst>
                <a:ext uri="{FF2B5EF4-FFF2-40B4-BE49-F238E27FC236}">
                  <a16:creationId xmlns:a16="http://schemas.microsoft.com/office/drawing/2014/main" id="{FA31A656-6C41-4D45-9D04-2DE112FDEC1F}"/>
                </a:ext>
              </a:extLst>
            </p:cNvPr>
            <p:cNvPicPr>
              <a:picLocks noChangeAspect="1"/>
            </p:cNvPicPr>
            <p:nvPr/>
          </p:nvPicPr>
          <p:blipFill rotWithShape="1">
            <a:blip r:embed="rId10"/>
            <a:srcRect t="7778" r="9866"/>
            <a:stretch/>
          </p:blipFill>
          <p:spPr>
            <a:xfrm>
              <a:off x="2290341" y="400457"/>
              <a:ext cx="2161610" cy="2211699"/>
            </a:xfrm>
            <a:prstGeom prst="rect">
              <a:avLst/>
            </a:prstGeom>
          </p:spPr>
        </p:pic>
        <p:pic>
          <p:nvPicPr>
            <p:cNvPr id="79" name="Picture 78">
              <a:extLst>
                <a:ext uri="{FF2B5EF4-FFF2-40B4-BE49-F238E27FC236}">
                  <a16:creationId xmlns:a16="http://schemas.microsoft.com/office/drawing/2014/main" id="{D4B00898-F9B9-F04F-B97F-BD10CE1B0AB0}"/>
                </a:ext>
              </a:extLst>
            </p:cNvPr>
            <p:cNvPicPr>
              <a:picLocks noChangeAspect="1"/>
            </p:cNvPicPr>
            <p:nvPr/>
          </p:nvPicPr>
          <p:blipFill rotWithShape="1">
            <a:blip r:embed="rId10"/>
            <a:srcRect l="42982" t="80545" r="30972" b="15034"/>
            <a:stretch/>
          </p:blipFill>
          <p:spPr>
            <a:xfrm>
              <a:off x="3814049" y="2023165"/>
              <a:ext cx="624651" cy="106018"/>
            </a:xfrm>
            <a:prstGeom prst="rect">
              <a:avLst/>
            </a:prstGeom>
          </p:spPr>
        </p:pic>
        <p:sp>
          <p:nvSpPr>
            <p:cNvPr id="83" name="Rectangle 82">
              <a:extLst>
                <a:ext uri="{FF2B5EF4-FFF2-40B4-BE49-F238E27FC236}">
                  <a16:creationId xmlns:a16="http://schemas.microsoft.com/office/drawing/2014/main" id="{9488167F-DBC8-3E49-A6AE-D8BF566327F0}"/>
                </a:ext>
              </a:extLst>
            </p:cNvPr>
            <p:cNvSpPr/>
            <p:nvPr/>
          </p:nvSpPr>
          <p:spPr>
            <a:xfrm>
              <a:off x="3335130" y="2102064"/>
              <a:ext cx="644940" cy="132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098BBD38-9170-8A42-B066-893D0B9B1A3F}"/>
              </a:ext>
            </a:extLst>
          </p:cNvPr>
          <p:cNvGrpSpPr/>
          <p:nvPr/>
        </p:nvGrpSpPr>
        <p:grpSpPr>
          <a:xfrm>
            <a:off x="220574" y="2687944"/>
            <a:ext cx="2161610" cy="2211699"/>
            <a:chOff x="4451951" y="387541"/>
            <a:chExt cx="2161610" cy="2211699"/>
          </a:xfrm>
        </p:grpSpPr>
        <p:pic>
          <p:nvPicPr>
            <p:cNvPr id="15" name="Picture 14">
              <a:extLst>
                <a:ext uri="{FF2B5EF4-FFF2-40B4-BE49-F238E27FC236}">
                  <a16:creationId xmlns:a16="http://schemas.microsoft.com/office/drawing/2014/main" id="{AA7B2D33-6AFB-CB4A-BCE3-475A56785745}"/>
                </a:ext>
              </a:extLst>
            </p:cNvPr>
            <p:cNvPicPr>
              <a:picLocks noChangeAspect="1"/>
            </p:cNvPicPr>
            <p:nvPr/>
          </p:nvPicPr>
          <p:blipFill rotWithShape="1">
            <a:blip r:embed="rId11"/>
            <a:srcRect t="7778" r="9866"/>
            <a:stretch/>
          </p:blipFill>
          <p:spPr>
            <a:xfrm>
              <a:off x="4451951" y="387541"/>
              <a:ext cx="2161610" cy="2211699"/>
            </a:xfrm>
            <a:prstGeom prst="rect">
              <a:avLst/>
            </a:prstGeom>
          </p:spPr>
        </p:pic>
        <p:pic>
          <p:nvPicPr>
            <p:cNvPr id="80" name="Picture 79">
              <a:extLst>
                <a:ext uri="{FF2B5EF4-FFF2-40B4-BE49-F238E27FC236}">
                  <a16:creationId xmlns:a16="http://schemas.microsoft.com/office/drawing/2014/main" id="{E57F6AE9-AF4F-144B-BA1A-11998C094DDD}"/>
                </a:ext>
              </a:extLst>
            </p:cNvPr>
            <p:cNvPicPr>
              <a:picLocks noChangeAspect="1"/>
            </p:cNvPicPr>
            <p:nvPr/>
          </p:nvPicPr>
          <p:blipFill rotWithShape="1">
            <a:blip r:embed="rId11"/>
            <a:srcRect l="40420" t="81044" r="33115" b="14351"/>
            <a:stretch/>
          </p:blipFill>
          <p:spPr>
            <a:xfrm>
              <a:off x="5916697" y="2018748"/>
              <a:ext cx="634697" cy="110435"/>
            </a:xfrm>
            <a:prstGeom prst="rect">
              <a:avLst/>
            </a:prstGeom>
          </p:spPr>
        </p:pic>
        <p:sp>
          <p:nvSpPr>
            <p:cNvPr id="84" name="Rectangle 83">
              <a:extLst>
                <a:ext uri="{FF2B5EF4-FFF2-40B4-BE49-F238E27FC236}">
                  <a16:creationId xmlns:a16="http://schemas.microsoft.com/office/drawing/2014/main" id="{2302BE88-BBEC-0C4E-AF28-531E62FC5841}"/>
                </a:ext>
              </a:extLst>
            </p:cNvPr>
            <p:cNvSpPr/>
            <p:nvPr/>
          </p:nvSpPr>
          <p:spPr>
            <a:xfrm>
              <a:off x="5456987" y="2111510"/>
              <a:ext cx="644940" cy="132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TextBox 84">
            <a:extLst>
              <a:ext uri="{FF2B5EF4-FFF2-40B4-BE49-F238E27FC236}">
                <a16:creationId xmlns:a16="http://schemas.microsoft.com/office/drawing/2014/main" id="{ED4DAE98-6A49-F845-BF77-95CE517D0BF1}"/>
              </a:ext>
            </a:extLst>
          </p:cNvPr>
          <p:cNvSpPr txBox="1"/>
          <p:nvPr/>
        </p:nvSpPr>
        <p:spPr>
          <a:xfrm>
            <a:off x="8958" y="28504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6" name="TextBox 85">
            <a:extLst>
              <a:ext uri="{FF2B5EF4-FFF2-40B4-BE49-F238E27FC236}">
                <a16:creationId xmlns:a16="http://schemas.microsoft.com/office/drawing/2014/main" id="{883B59DC-7215-294F-9B37-FFC6134F3EB8}"/>
              </a:ext>
            </a:extLst>
          </p:cNvPr>
          <p:cNvSpPr txBox="1"/>
          <p:nvPr/>
        </p:nvSpPr>
        <p:spPr>
          <a:xfrm>
            <a:off x="35968" y="258544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87" name="TextBox 86">
            <a:extLst>
              <a:ext uri="{FF2B5EF4-FFF2-40B4-BE49-F238E27FC236}">
                <a16:creationId xmlns:a16="http://schemas.microsoft.com/office/drawing/2014/main" id="{BFC3CE53-C516-6944-BF1F-0D44C02929E6}"/>
              </a:ext>
            </a:extLst>
          </p:cNvPr>
          <p:cNvSpPr txBox="1"/>
          <p:nvPr/>
        </p:nvSpPr>
        <p:spPr>
          <a:xfrm>
            <a:off x="2295479" y="258984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88" name="TextBox 87">
            <a:extLst>
              <a:ext uri="{FF2B5EF4-FFF2-40B4-BE49-F238E27FC236}">
                <a16:creationId xmlns:a16="http://schemas.microsoft.com/office/drawing/2014/main" id="{685480B2-BB94-F64C-B156-7608E2AC989F}"/>
              </a:ext>
            </a:extLst>
          </p:cNvPr>
          <p:cNvSpPr txBox="1"/>
          <p:nvPr/>
        </p:nvSpPr>
        <p:spPr>
          <a:xfrm>
            <a:off x="2181153" y="28529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9" name="TextBox 88">
            <a:extLst>
              <a:ext uri="{FF2B5EF4-FFF2-40B4-BE49-F238E27FC236}">
                <a16:creationId xmlns:a16="http://schemas.microsoft.com/office/drawing/2014/main" id="{1ECE3EE3-9E9D-8F48-B4B4-EC54CFF78E3F}"/>
              </a:ext>
            </a:extLst>
          </p:cNvPr>
          <p:cNvSpPr txBox="1"/>
          <p:nvPr/>
        </p:nvSpPr>
        <p:spPr>
          <a:xfrm>
            <a:off x="4181994" y="252021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CEFBC9-B772-5C4C-A58F-D00077C4DC43}"/>
              </a:ext>
            </a:extLst>
          </p:cNvPr>
          <p:cNvSpPr/>
          <p:nvPr/>
        </p:nvSpPr>
        <p:spPr>
          <a:xfrm>
            <a:off x="1163248"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4148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977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01658-8035-6A64-AA40-9EF2A388A1B9}"/>
              </a:ext>
            </a:extLst>
          </p:cNvPr>
          <p:cNvSpPr>
            <a:spLocks noGrp="1"/>
          </p:cNvSpPr>
          <p:nvPr>
            <p:ph type="title"/>
          </p:nvPr>
        </p:nvSpPr>
        <p:spPr/>
        <p:txBody>
          <a:bodyPr/>
          <a:lstStyle/>
          <a:p>
            <a:r>
              <a:rPr lang="en-US" dirty="0"/>
              <a:t>Do JV version for discrimination </a:t>
            </a:r>
          </a:p>
        </p:txBody>
      </p:sp>
      <p:sp>
        <p:nvSpPr>
          <p:cNvPr id="3" name="Content Placeholder 2">
            <a:extLst>
              <a:ext uri="{FF2B5EF4-FFF2-40B4-BE49-F238E27FC236}">
                <a16:creationId xmlns:a16="http://schemas.microsoft.com/office/drawing/2014/main" id="{5252FE8C-A521-C357-053F-1EC0ABD10DB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276549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17581</TotalTime>
  <Words>2008</Words>
  <Application>Microsoft Macintosh PowerPoint</Application>
  <PresentationFormat>Custom</PresentationFormat>
  <Paragraphs>384</Paragraphs>
  <Slides>20</Slides>
  <Notes>15</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Menlo</vt:lpstr>
      <vt:lpstr>Office Theme</vt:lpstr>
      <vt:lpstr>PowerPoint Presentation</vt:lpstr>
      <vt:lpstr>PowerPoint Presentation</vt:lpstr>
      <vt:lpstr>VE RT plots </vt:lpstr>
      <vt:lpstr>PowerPoint Presentation</vt:lpstr>
      <vt:lpstr>VE split matrix</vt:lpstr>
      <vt:lpstr>PowerPoint Presentation</vt:lpstr>
      <vt:lpstr>PowerPoint Presentation</vt:lpstr>
      <vt:lpstr>PowerPoint Presentation</vt:lpstr>
      <vt:lpstr>Do JV version for discrimination </vt:lpstr>
      <vt:lpstr>PowerPoint Presentation</vt:lpstr>
      <vt:lpstr>PowerPoint Presentation</vt:lpstr>
      <vt:lpstr>Discrimination split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LME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Mahableshwarkar, Prachi</cp:lastModifiedBy>
  <cp:revision>161</cp:revision>
  <dcterms:created xsi:type="dcterms:W3CDTF">2023-04-17T18:08:15Z</dcterms:created>
  <dcterms:modified xsi:type="dcterms:W3CDTF">2023-05-10T13:59:59Z</dcterms:modified>
</cp:coreProperties>
</file>